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Lst>
  <p:sldSz cy="5143500" cx="9144000"/>
  <p:notesSz cx="6858000" cy="9144000"/>
  <p:embeddedFontLst>
    <p:embeddedFont>
      <p:font typeface="Anton"/>
      <p:regular r:id="rId153"/>
    </p:embeddedFont>
    <p:embeddedFont>
      <p:font typeface="DM Sans Medium"/>
      <p:regular r:id="rId154"/>
      <p:bold r:id="rId155"/>
      <p:italic r:id="rId156"/>
      <p:boldItalic r:id="rId157"/>
    </p:embeddedFont>
    <p:embeddedFont>
      <p:font typeface="Didact Gothic"/>
      <p:regular r:id="rId158"/>
    </p:embeddedFont>
    <p:embeddedFont>
      <p:font typeface="Helvetica Neue"/>
      <p:regular r:id="rId159"/>
      <p:bold r:id="rId160"/>
      <p:italic r:id="rId161"/>
      <p:boldItalic r:id="rId162"/>
    </p:embeddedFont>
    <p:embeddedFont>
      <p:font typeface="Helvetica Neue Light"/>
      <p:regular r:id="rId163"/>
      <p:bold r:id="rId164"/>
      <p:italic r:id="rId165"/>
      <p:boldItalic r:id="rId166"/>
    </p:embeddedFont>
    <p:embeddedFont>
      <p:font typeface="DM Sans"/>
      <p:regular r:id="rId167"/>
      <p:bold r:id="rId168"/>
      <p:italic r:id="rId169"/>
      <p:boldItalic r:id="rId1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EA4C8B-4252-4869-A3C8-749C2B48D686}">
  <a:tblStyle styleId="{ABEA4C8B-4252-4869-A3C8-749C2B48D686}" styleName="Table_0">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170" Type="http://schemas.openxmlformats.org/officeDocument/2006/relationships/font" Target="fonts/DMSans-bold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HelveticaNeueLight-italic.fntdata"/><Relationship Id="rId69" Type="http://schemas.openxmlformats.org/officeDocument/2006/relationships/slide" Target="slides/slide63.xml"/><Relationship Id="rId164" Type="http://schemas.openxmlformats.org/officeDocument/2006/relationships/font" Target="fonts/HelveticaNeueLight-bold.fntdata"/><Relationship Id="rId163" Type="http://schemas.openxmlformats.org/officeDocument/2006/relationships/font" Target="fonts/HelveticaNeueLight-regular.fntdata"/><Relationship Id="rId162" Type="http://schemas.openxmlformats.org/officeDocument/2006/relationships/font" Target="fonts/HelveticaNeue-boldItalic.fntdata"/><Relationship Id="rId169" Type="http://schemas.openxmlformats.org/officeDocument/2006/relationships/font" Target="fonts/DMSans-italic.fntdata"/><Relationship Id="rId168" Type="http://schemas.openxmlformats.org/officeDocument/2006/relationships/font" Target="fonts/DMSans-bold.fntdata"/><Relationship Id="rId167" Type="http://schemas.openxmlformats.org/officeDocument/2006/relationships/font" Target="fonts/DMSans-regular.fntdata"/><Relationship Id="rId166" Type="http://schemas.openxmlformats.org/officeDocument/2006/relationships/font" Target="fonts/HelveticaNeueLight-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HelveticaNeue-italic.fntdata"/><Relationship Id="rId54" Type="http://schemas.openxmlformats.org/officeDocument/2006/relationships/slide" Target="slides/slide48.xml"/><Relationship Id="rId160" Type="http://schemas.openxmlformats.org/officeDocument/2006/relationships/font" Target="fonts/HelveticaNeue-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HelveticaNeue-regular.fntdata"/><Relationship Id="rId59" Type="http://schemas.openxmlformats.org/officeDocument/2006/relationships/slide" Target="slides/slide53.xml"/><Relationship Id="rId154" Type="http://schemas.openxmlformats.org/officeDocument/2006/relationships/font" Target="fonts/DMSansMedium-regular.fntdata"/><Relationship Id="rId58" Type="http://schemas.openxmlformats.org/officeDocument/2006/relationships/slide" Target="slides/slide52.xml"/><Relationship Id="rId153" Type="http://schemas.openxmlformats.org/officeDocument/2006/relationships/font" Target="fonts/Anton-regular.fntdata"/><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DidactGothic-regular.fntdata"/><Relationship Id="rId157" Type="http://schemas.openxmlformats.org/officeDocument/2006/relationships/font" Target="fonts/DMSansMedium-boldItalic.fntdata"/><Relationship Id="rId156" Type="http://schemas.openxmlformats.org/officeDocument/2006/relationships/font" Target="fonts/DMSansMedium-italic.fntdata"/><Relationship Id="rId155" Type="http://schemas.openxmlformats.org/officeDocument/2006/relationships/font" Target="fonts/DMSans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29be243a0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29be243a0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fe67bf18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fe67bf18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b75dbb2ac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1b75dbb2ac8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b75dbb2ac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b75dbb2ac8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b75dbb2ac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b75dbb2ac8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b75dbb2ac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1b75dbb2ac8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b75dbb2ac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1b75dbb2ac8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b75dbb2ac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1b75dbb2ac8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b75dbb2ac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1b75dbb2ac8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b75dbb2ac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1b75dbb2ac8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b75dbb2ac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b75dbb2ac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b75dbb2ac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1b75dbb2ac8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fe67bf18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fe67bf18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b75dbb2ac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1b75dbb2ac8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b75dbb2ac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1b75dbb2ac8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b75dbb2ac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1b75dbb2ac8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b75dbb2ac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1b75dbb2ac8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b75dbb2ac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b75dbb2ac8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b75dbb2ac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b75dbb2ac8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b75dbb2ac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1b75dbb2ac8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b75dbb2ac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1b75dbb2ac8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b75dbb2ac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1b75dbb2ac8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b75dbb2ac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1b75dbb2ac8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fe67bf18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fe67bf18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b75dbb2ac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1b75dbb2ac8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b75dbb2ac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b75dbb2ac8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b75dbb2ac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1b75dbb2ac8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b75dbb2ac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1b75dbb2ac8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b75dbb2ac8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1b75dbb2ac8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b75dbb2ac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1b75dbb2ac8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b75dbb2ac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1b75dbb2ac8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b75dbb2ac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1b75dbb2ac8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b75dbb2ac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1b75dbb2ac8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b75dbb2ac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1b75dbb2ac8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fe67bf18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fe67bf1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b75dbb2ac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b75dbb2ac8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b75dbb2ac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1b75dbb2ac8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b75dbb2ac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b75dbb2ac8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b75dbb2ac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b75dbb2ac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b75dbb2ac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b75dbb2ac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b75dbb2ac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b75dbb2ac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b75dbb2ac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b75dbb2ac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b75dbb2ac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b75dbb2ac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b75dbb2ac8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g1b75dbb2ac8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b75dbb2ac8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b75dbb2ac8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fe67bf18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fe67bf18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b75dbb2ac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1b75dbb2ac8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75dbb2ac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1b75dbb2ac8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b75dbb2ac8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g1b75dbb2ac8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b75dbb2ac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b75dbb2ac8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b75dbb2ac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g1b75dbb2ac8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b75dbb2ac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g1b75dbb2ac8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b75dbb2ac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g1b75dbb2ac8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fe67bf18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fe67bf18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aa2fe9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aa2fe9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aa2fe96c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aa2fe96c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ff0de19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3ff0de19a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fe67bf18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fe67bf18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fe67bf18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fe67bf18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fe67bf18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fe67bf18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fe67bf18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fe67bf18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fe67bf18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fe67bf18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fe67bf18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fe67bf18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fe67bf18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fe67bf18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fe67bf18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fe67bf18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fe67bf18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fe67bf18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e8b849c0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e8b849c0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a22371a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1a22371a5a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fe67bf18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fe67bf18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fe67bf18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fe67bf18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fe67bf18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fe67bf18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fe67bf18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fe67bf18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fe67bf18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fe67bf18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fe67bf18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fe67bf18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ff0de19a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3ff0de19a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fe67bf18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3fe67bf18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d869e21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d869e21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d869e21d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d869e21d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fe67bf18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fe67bf18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fe67bf182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fe67bf182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fe67bf18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fe67bf18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fe67bf18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fe67bf18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fe67bf182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fe67bf182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fe67bf182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fe67bf182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fe67bf18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fe67bf18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fe67bf18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fe67bf18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fe67bf18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3fe67bf18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fe67bf18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fe67bf18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fe67bf182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fe67bf182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fe67bf182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fe67bf182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ff0de19a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3ff0de19a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fe67bf182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fe67bf182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97e19a0f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97e19a0f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fe67bf18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fe67bf18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fe67bf182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fe67bf182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fe67bf18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3fe67bf18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97e19a0fd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97e19a0fd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97e19a0f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97e19a0f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sz="1200">
              <a:solidFill>
                <a:srgbClr val="24292E"/>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9f7f611a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9f7f611a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3ff068d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3ff068d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987d1366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987d1366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b75dbb2ac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b75dbb2ac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b75dbb2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b75dbb2a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b75dbb2a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b75dbb2ac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b75dbb2a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b75dbb2ac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b75dbb2ac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b75dbb2ac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b75dbb2a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b75dbb2ac8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b75dbb2ac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b75dbb2ac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b75dbb2ac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b75dbb2ac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b75dbb2ac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1b75dbb2ac8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b75dbb2ac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b75dbb2ac8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b75dbb2ac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1b75dbb2ac8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b75dbb2ac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b75dbb2ac8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b75dbb2ac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1b75dbb2ac8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b75dbb2ac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b75dbb2ac8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d8ab2ab7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d8ab2ab7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a:t>
            </a:r>
            <a:r>
              <a:rPr lang="es">
                <a:solidFill>
                  <a:schemeClr val="dk1"/>
                </a:solidFill>
                <a:latin typeface="DM Sans"/>
                <a:ea typeface="DM Sans"/>
                <a:cs typeface="DM Sans"/>
                <a:sym typeface="DM Sans"/>
              </a:rPr>
              <a:t>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b75dbb2ac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b75dbb2ac8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b75dbb2ac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b75dbb2ac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b75dbb2ac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b75dbb2ac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75dbb2ac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1b75dbb2ac8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75dbb2ac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b75dbb2ac8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b75dbb2ac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b75dbb2ac8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b75dbb2ac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1b75dbb2ac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b75dbb2ac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1b75dbb2ac8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b75dbb2ac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b75dbb2ac8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b75dbb2ac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1b75dbb2ac8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fe67bf18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fe67bf18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b75dbb2ac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1b75dbb2ac8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b75dbb2ac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1b75dbb2ac8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b75dbb2ac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b75dbb2ac8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b75dbb2ac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1b75dbb2ac8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b75dbb2ac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1b75dbb2ac8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b75dbb2ac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b75dbb2ac8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b75dbb2ac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1b75dbb2ac8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b75dbb2ac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1b75dbb2ac8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b75dbb2ac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1b75dbb2ac8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b75dbb2ac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1b75dbb2ac8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 Id="rId3" Type="http://schemas.openxmlformats.org/officeDocument/2006/relationships/hyperlink" Target="https://www.google.com/busines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 Id="rId3" Type="http://schemas.openxmlformats.org/officeDocument/2006/relationships/hyperlink" Target="https://www.wordtracker.com/scout" TargetMode="External"/><Relationship Id="rId4" Type="http://schemas.openxmlformats.org/officeDocument/2006/relationships/hyperlink" Target="https://keywordshitter.com/" TargetMode="External"/><Relationship Id="rId5" Type="http://schemas.openxmlformats.org/officeDocument/2006/relationships/hyperlink" Target="http://www.seoquake.com/index.html" TargetMode="External"/><Relationship Id="rId6" Type="http://schemas.openxmlformats.org/officeDocument/2006/relationships/hyperlink" Target="https://chrome.google.com/webstore/detail/seo-minion/giihipjfimkajhlcilipnjeohabimjhi?hl=en"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8.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hyperlink" Target="https://www.w3.org/WAI/fundamentals/accessibility-intro/" TargetMode="External"/><Relationship Id="rId4" Type="http://schemas.openxmlformats.org/officeDocument/2006/relationships/hyperlink" Target="https://www.w3.org/standard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 Id="rId3" Type="http://schemas.openxmlformats.org/officeDocument/2006/relationships/image" Target="../media/image6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 Id="rId3" Type="http://schemas.openxmlformats.org/officeDocument/2006/relationships/hyperlink" Target="https://www.w3.org/WAI/videos/standards-and-benefits/" TargetMode="External"/><Relationship Id="rId4" Type="http://schemas.openxmlformats.org/officeDocument/2006/relationships/hyperlink" Target="https://www.w3.org/WAI/ER/tools/" TargetMode="External"/><Relationship Id="rId5" Type="http://schemas.openxmlformats.org/officeDocument/2006/relationships/image" Target="../media/image6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image" Target="../media/image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5.xml"/><Relationship Id="rId3" Type="http://schemas.openxmlformats.org/officeDocument/2006/relationships/image" Target="../media/image70.png"/><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 Id="rId3" Type="http://schemas.openxmlformats.org/officeDocument/2006/relationships/image" Target="../media/image76.gif"/><Relationship Id="rId4" Type="http://schemas.openxmlformats.org/officeDocument/2006/relationships/image" Target="../media/image7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7.xml"/><Relationship Id="rId3" Type="http://schemas.openxmlformats.org/officeDocument/2006/relationships/image" Target="../media/image71.png"/><Relationship Id="rId4" Type="http://schemas.openxmlformats.org/officeDocument/2006/relationships/image" Target="../media/image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 Id="rId3" Type="http://schemas.openxmlformats.org/officeDocument/2006/relationships/image" Target="../media/image8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 Id="rId3" Type="http://schemas.openxmlformats.org/officeDocument/2006/relationships/hyperlink" Target="https://florhcoderhouse.github.io/formatos-de-imagenes/"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1.xml"/><Relationship Id="rId3" Type="http://schemas.openxmlformats.org/officeDocument/2006/relationships/hyperlink" Target="https://www.iloveimg.com/es/comprimir-imagen" TargetMode="External"/><Relationship Id="rId4" Type="http://schemas.openxmlformats.org/officeDocument/2006/relationships/hyperlink" Target="https://compressjpeg.com/es/" TargetMode="External"/><Relationship Id="rId5" Type="http://schemas.openxmlformats.org/officeDocument/2006/relationships/hyperlink" Target="https://imagecompressor.com/es/" TargetMode="External"/><Relationship Id="rId6" Type="http://schemas.openxmlformats.org/officeDocument/2006/relationships/hyperlink" Target="https://compressnow.com/e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5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4.xml"/><Relationship Id="rId3" Type="http://schemas.openxmlformats.org/officeDocument/2006/relationships/image" Target="../media/image52.png"/><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5.xml"/><Relationship Id="rId3" Type="http://schemas.openxmlformats.org/officeDocument/2006/relationships/image" Target="../media/image52.png"/><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6.xml"/><Relationship Id="rId3" Type="http://schemas.openxmlformats.org/officeDocument/2006/relationships/image" Target="../media/image52.png"/><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7.xml"/><Relationship Id="rId3" Type="http://schemas.openxmlformats.org/officeDocument/2006/relationships/image" Target="../media/image52.png"/><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0.xml"/><Relationship Id="rId3" Type="http://schemas.openxmlformats.org/officeDocument/2006/relationships/image" Target="../media/image87.png"/><Relationship Id="rId4" Type="http://schemas.openxmlformats.org/officeDocument/2006/relationships/hyperlink" Target="https://www.youtube.com/watch?v=QlNeEyeWpyM"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8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 Id="rId3" Type="http://schemas.openxmlformats.org/officeDocument/2006/relationships/image" Target="../media/image84.png"/><Relationship Id="rId4" Type="http://schemas.openxmlformats.org/officeDocument/2006/relationships/hyperlink" Target="https://gtmetrix.com/" TargetMode="External"/><Relationship Id="rId5" Type="http://schemas.openxmlformats.org/officeDocument/2006/relationships/hyperlink" Target="https://www.screamingfrog.co.uk/seo-spider/" TargetMode="External"/><Relationship Id="rId6" Type="http://schemas.openxmlformats.org/officeDocument/2006/relationships/hyperlink" Target="https://mangools.com/free-seo-tools/serp-simulator" TargetMode="External"/><Relationship Id="rId7" Type="http://schemas.openxmlformats.org/officeDocument/2006/relationships/hyperlink" Target="https://www.heymeta.com/"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hyperlink" Target="https://coderhouse.hiringroom.com/job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0.gif"/><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slide" Target="/ppt/slides/slide7.xml"/><Relationship Id="rId6" Type="http://schemas.openxmlformats.org/officeDocument/2006/relationships/slide" Target="/ppt/slides/slide19.xml"/><Relationship Id="rId7" Type="http://schemas.openxmlformats.org/officeDocument/2006/relationships/slide" Target="/ppt/slides/slide39.xml"/><Relationship Id="rId8" Type="http://schemas.openxmlformats.org/officeDocument/2006/relationships/slide" Target="/ppt/slides/slide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3.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4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75.jpg"/><Relationship Id="rId5" Type="http://schemas.openxmlformats.org/officeDocument/2006/relationships/image" Target="../media/image77.png"/><Relationship Id="rId6" Type="http://schemas.openxmlformats.org/officeDocument/2006/relationships/hyperlink" Target="https://animate.style/" TargetMode="External"/><Relationship Id="rId7" Type="http://schemas.openxmlformats.org/officeDocument/2006/relationships/hyperlink" Target="https://michalsnik.github.io/ao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hyperlink" Target="https://animate.style/#attention_seeker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hyperlink" Target="https://michalsnik.github.io/ao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7.jpg"/><Relationship Id="rId4" Type="http://schemas.openxmlformats.org/officeDocument/2006/relationships/image" Target="../media/image66.jpg"/><Relationship Id="rId5" Type="http://schemas.openxmlformats.org/officeDocument/2006/relationships/image" Target="../media/image6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coderhouse.notion.site/Beneficios-Top10-da565b2badda4a1098dedfe9aa3ed5ba"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slide" Target="/ppt/slides/slide110.xml"/><Relationship Id="rId5" Type="http://schemas.openxmlformats.org/officeDocument/2006/relationships/slide" Target="/ppt/slides/slide7.xml"/><Relationship Id="rId6" Type="http://schemas.openxmlformats.org/officeDocument/2006/relationships/slide" Target="/ppt/slides/slide19.xml"/><Relationship Id="rId7" Type="http://schemas.openxmlformats.org/officeDocument/2006/relationships/slide" Target="/ppt/slides/slide71.xml"/><Relationship Id="rId8" Type="http://schemas.openxmlformats.org/officeDocument/2006/relationships/slide" Target="/ppt/slides/slide7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5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82.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65.gif"/><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hyperlink" Target="https://developers.google.com/"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hyperlink" Target="https://www.example.com/CalzadoDeportivo/Mujer.htm?talla=8#info"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88.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hyperlink" Target="https://www.xml-sitemaps.com/" TargetMode="External"/><Relationship Id="rId4" Type="http://schemas.openxmlformats.org/officeDocument/2006/relationships/hyperlink" Target="https://developers.googl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234725" y="1002525"/>
            <a:ext cx="7764300" cy="8904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i="0" lang="es" sz="1350" u="none" cap="none" strike="noStrike">
                <a:solidFill>
                  <a:srgbClr val="000000"/>
                </a:solidFill>
                <a:highlight>
                  <a:srgbClr val="FFFFFF"/>
                </a:highlight>
                <a:latin typeface="DM Sans"/>
                <a:ea typeface="DM Sans"/>
                <a:cs typeface="DM Sans"/>
                <a:sym typeface="DM Sans"/>
              </a:rPr>
              <a:t>El gradiente normalmente se usa en la propiedad </a:t>
            </a:r>
            <a:r>
              <a:rPr i="1" lang="es" sz="1350" u="none" cap="none" strike="noStrike">
                <a:solidFill>
                  <a:srgbClr val="000000"/>
                </a:solidFill>
                <a:highlight>
                  <a:srgbClr val="EAFF6A"/>
                </a:highlight>
                <a:latin typeface="DM Sans"/>
                <a:ea typeface="DM Sans"/>
                <a:cs typeface="DM Sans"/>
                <a:sym typeface="DM Sans"/>
              </a:rPr>
              <a:t>background:</a:t>
            </a:r>
            <a:endParaRPr i="0" sz="1350" u="none" cap="none" strike="noStrike">
              <a:solidFill>
                <a:srgbClr val="000000"/>
              </a:solidFill>
              <a:highlight>
                <a:srgbClr val="EAFF6A"/>
              </a:highlight>
              <a:latin typeface="DM Sans"/>
              <a:ea typeface="DM Sans"/>
              <a:cs typeface="DM Sans"/>
              <a:sym typeface="DM Sans"/>
            </a:endParaRPr>
          </a:p>
        </p:txBody>
      </p:sp>
      <p:sp>
        <p:nvSpPr>
          <p:cNvPr id="153" name="Google Shape;153;p24"/>
          <p:cNvSpPr txBox="1"/>
          <p:nvPr/>
        </p:nvSpPr>
        <p:spPr>
          <a:xfrm>
            <a:off x="1344322" y="3047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G</a:t>
            </a:r>
            <a:r>
              <a:rPr b="1" lang="es" sz="4000">
                <a:latin typeface="DM Sans"/>
                <a:ea typeface="DM Sans"/>
                <a:cs typeface="DM Sans"/>
                <a:sym typeface="DM Sans"/>
              </a:rPr>
              <a:t>radientes</a:t>
            </a:r>
            <a:endParaRPr b="1" sz="4000" u="none" cap="none" strike="noStrike">
              <a:solidFill>
                <a:srgbClr val="000000"/>
              </a:solidFill>
              <a:latin typeface="DM Sans"/>
              <a:ea typeface="DM Sans"/>
              <a:cs typeface="DM Sans"/>
              <a:sym typeface="DM Sans"/>
            </a:endParaRPr>
          </a:p>
        </p:txBody>
      </p:sp>
      <p:sp>
        <p:nvSpPr>
          <p:cNvPr id="154" name="Google Shape;154;p24"/>
          <p:cNvSpPr txBox="1"/>
          <p:nvPr/>
        </p:nvSpPr>
        <p:spPr>
          <a:xfrm>
            <a:off x="1120975" y="2172138"/>
            <a:ext cx="66846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.clase</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(to </a:t>
            </a:r>
            <a:r>
              <a:rPr b="0" i="0" lang="es" sz="1400" u="none" cap="none" strike="noStrike">
                <a:solidFill>
                  <a:srgbClr val="0451A5"/>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55" name="Google Shape;155;p24"/>
          <p:cNvSpPr txBox="1"/>
          <p:nvPr/>
        </p:nvSpPr>
        <p:spPr>
          <a:xfrm>
            <a:off x="544375" y="1580250"/>
            <a:ext cx="3130200" cy="591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rPr lang="es" sz="1350">
                <a:solidFill>
                  <a:srgbClr val="000000"/>
                </a:solidFill>
                <a:highlight>
                  <a:srgbClr val="FFFFFF"/>
                </a:highlight>
                <a:latin typeface="DM Sans"/>
                <a:ea typeface="DM Sans"/>
                <a:cs typeface="DM Sans"/>
                <a:sym typeface="DM Sans"/>
              </a:rPr>
              <a:t>👉 </a:t>
            </a:r>
            <a:r>
              <a:rPr i="0" lang="es" sz="1350" u="none" cap="none" strike="noStrike">
                <a:solidFill>
                  <a:srgbClr val="000000"/>
                </a:solidFill>
                <a:highlight>
                  <a:srgbClr val="FFFFFF"/>
                </a:highlight>
                <a:latin typeface="DM Sans"/>
                <a:ea typeface="DM Sans"/>
                <a:cs typeface="DM Sans"/>
                <a:sym typeface="DM Sans"/>
              </a:rPr>
              <a:t>Gradientes lineales:</a:t>
            </a:r>
            <a:endParaRPr i="0" sz="1350" u="none" cap="none" strike="noStrike">
              <a:solidFill>
                <a:srgbClr val="000000"/>
              </a:solidFill>
              <a:latin typeface="DM Sans"/>
              <a:ea typeface="DM Sans"/>
              <a:cs typeface="DM Sans"/>
              <a:sym typeface="DM Sans"/>
            </a:endParaRPr>
          </a:p>
        </p:txBody>
      </p:sp>
      <p:sp>
        <p:nvSpPr>
          <p:cNvPr id="156" name="Google Shape;156;p24"/>
          <p:cNvSpPr txBox="1"/>
          <p:nvPr/>
        </p:nvSpPr>
        <p:spPr>
          <a:xfrm>
            <a:off x="459250" y="3522075"/>
            <a:ext cx="7596300" cy="11157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i="0" lang="es" sz="1350" u="none" cap="none" strike="noStrike">
                <a:solidFill>
                  <a:srgbClr val="000000"/>
                </a:solidFill>
                <a:highlight>
                  <a:srgbClr val="FFFFFF"/>
                </a:highlight>
                <a:latin typeface="DM Sans"/>
                <a:ea typeface="DM Sans"/>
                <a:cs typeface="DM Sans"/>
                <a:sym typeface="DM Sans"/>
              </a:rPr>
              <a:t>Puedes elegir </a:t>
            </a:r>
            <a:r>
              <a:rPr lang="es" sz="1350">
                <a:highlight>
                  <a:srgbClr val="FFFFFF"/>
                </a:highlight>
                <a:latin typeface="DM Sans"/>
                <a:ea typeface="DM Sans"/>
                <a:cs typeface="DM Sans"/>
                <a:sym typeface="DM Sans"/>
              </a:rPr>
              <a:t>la dirección</a:t>
            </a:r>
            <a:r>
              <a:rPr i="0" lang="es" sz="1350" u="none" cap="none" strike="noStrike">
                <a:solidFill>
                  <a:srgbClr val="000000"/>
                </a:solidFill>
                <a:highlight>
                  <a:srgbClr val="FFFFFF"/>
                </a:highlight>
                <a:latin typeface="DM Sans"/>
                <a:ea typeface="DM Sans"/>
                <a:cs typeface="DM Sans"/>
                <a:sym typeface="DM Sans"/>
              </a:rPr>
              <a:t> </a:t>
            </a:r>
            <a:r>
              <a:rPr lang="es" sz="1350">
                <a:highlight>
                  <a:srgbClr val="FFFFFF"/>
                </a:highlight>
                <a:latin typeface="DM Sans"/>
                <a:ea typeface="DM Sans"/>
                <a:cs typeface="DM Sans"/>
                <a:sym typeface="DM Sans"/>
              </a:rPr>
              <a:t>hacia donde se dirige</a:t>
            </a:r>
            <a:r>
              <a:rPr i="0" lang="es" sz="1350" u="none" cap="none" strike="noStrike">
                <a:solidFill>
                  <a:srgbClr val="000000"/>
                </a:solidFill>
                <a:highlight>
                  <a:srgbClr val="FFFFFF"/>
                </a:highlight>
                <a:latin typeface="DM Sans"/>
                <a:ea typeface="DM Sans"/>
                <a:cs typeface="DM Sans"/>
                <a:sym typeface="DM Sans"/>
              </a:rPr>
              <a:t> el gradiente. Los puntos pueden ser </a:t>
            </a:r>
            <a:r>
              <a:rPr b="1" i="1" lang="es" sz="1350" u="none" cap="none" strike="noStrike">
                <a:solidFill>
                  <a:srgbClr val="000000"/>
                </a:solidFill>
                <a:latin typeface="DM Sans"/>
                <a:ea typeface="DM Sans"/>
                <a:cs typeface="DM Sans"/>
                <a:sym typeface="DM Sans"/>
              </a:rPr>
              <a:t>top, right, left o bottom</a:t>
            </a:r>
            <a:r>
              <a:rPr i="0" lang="es" sz="1350" u="none" cap="none" strike="noStrike">
                <a:solidFill>
                  <a:srgbClr val="000000"/>
                </a:solidFill>
                <a:highlight>
                  <a:srgbClr val="FFFFFF"/>
                </a:highlight>
                <a:latin typeface="DM Sans"/>
                <a:ea typeface="DM Sans"/>
                <a:cs typeface="DM Sans"/>
                <a:sym typeface="DM Sans"/>
              </a:rPr>
              <a:t> de tu caja, o puedes escoger los grados de inclinación que quieres que tenga tu gradiente.</a:t>
            </a:r>
            <a:endParaRPr i="0" sz="1350" u="none" cap="none" strike="noStrike">
              <a:solidFill>
                <a:srgbClr val="000000"/>
              </a:solidFill>
              <a:highlight>
                <a:srgbClr val="FFFFFF"/>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cxnSp>
        <p:nvCxnSpPr>
          <p:cNvPr id="157" name="Google Shape;157;p24"/>
          <p:cNvCxnSpPr/>
          <p:nvPr/>
        </p:nvCxnSpPr>
        <p:spPr>
          <a:xfrm flipH="1" rot="10800000">
            <a:off x="4020900" y="2858500"/>
            <a:ext cx="1006800" cy="754200"/>
          </a:xfrm>
          <a:prstGeom prst="straightConnector1">
            <a:avLst/>
          </a:prstGeom>
          <a:noFill/>
          <a:ln cap="flat" cmpd="sng" w="28575">
            <a:solidFill>
              <a:srgbClr val="EF89D2"/>
            </a:solidFill>
            <a:prstDash val="solid"/>
            <a:round/>
            <a:headEnd len="sm" w="sm"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Optimización movil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5"/>
          <p:cNvSpPr txBox="1"/>
          <p:nvPr/>
        </p:nvSpPr>
        <p:spPr>
          <a:xfrm>
            <a:off x="473350" y="619525"/>
            <a:ext cx="8141100" cy="1237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Elige una estrategia de optimización móvil</a:t>
            </a:r>
            <a:endParaRPr b="1" i="0" sz="3800" u="none" cap="none" strike="noStrike">
              <a:solidFill>
                <a:schemeClr val="dk1"/>
              </a:solidFill>
              <a:latin typeface="DM Sans"/>
              <a:ea typeface="DM Sans"/>
              <a:cs typeface="DM Sans"/>
              <a:sym typeface="DM Sans"/>
            </a:endParaRPr>
          </a:p>
        </p:txBody>
      </p:sp>
      <p:sp>
        <p:nvSpPr>
          <p:cNvPr id="909" name="Google Shape;909;p115"/>
          <p:cNvSpPr txBox="1"/>
          <p:nvPr/>
        </p:nvSpPr>
        <p:spPr>
          <a:xfrm>
            <a:off x="473350" y="2071025"/>
            <a:ext cx="6336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Existen varias opciones para optimizar tu sitio web para móviles, y Google admite distintos métodos de implementación: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Diseño web adaptable (método recomendado y es el que vimos como “diseño responsivo”).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Publicación dinámica.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URL independientes.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highlight>
                  <a:schemeClr val="accent6"/>
                </a:highlight>
                <a:latin typeface="DM Sans"/>
                <a:ea typeface="DM Sans"/>
                <a:cs typeface="DM Sans"/>
                <a:sym typeface="DM Sans"/>
              </a:rPr>
              <a:t>Una vez que hayas creado un sitio web optimizado para móviles, usa la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None/>
            </a:pPr>
            <a:r>
              <a:rPr lang="es" sz="1350">
                <a:highlight>
                  <a:schemeClr val="accent6"/>
                </a:highlight>
                <a:latin typeface="DM Sans"/>
                <a:ea typeface="DM Sans"/>
                <a:cs typeface="DM Sans"/>
                <a:sym typeface="DM Sans"/>
              </a:rPr>
              <a:t>prueba de optimización para móviles de Google.</a:t>
            </a:r>
            <a:endParaRPr sz="1350">
              <a:highlight>
                <a:schemeClr val="accent6"/>
              </a:highlight>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local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local</a:t>
            </a:r>
            <a:endParaRPr b="1" i="0" sz="4000" u="none" cap="none" strike="noStrike">
              <a:solidFill>
                <a:schemeClr val="dk1"/>
              </a:solidFill>
              <a:latin typeface="DM Sans"/>
              <a:ea typeface="DM Sans"/>
              <a:cs typeface="DM Sans"/>
              <a:sym typeface="DM Sans"/>
            </a:endParaRPr>
          </a:p>
        </p:txBody>
      </p:sp>
      <p:sp>
        <p:nvSpPr>
          <p:cNvPr id="920" name="Google Shape;920;p117"/>
          <p:cNvSpPr txBox="1"/>
          <p:nvPr/>
        </p:nvSpPr>
        <p:spPr>
          <a:xfrm>
            <a:off x="473350" y="1908175"/>
            <a:ext cx="5684100" cy="189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s" sz="1350">
                <a:latin typeface="DM Sans"/>
                <a:ea typeface="DM Sans"/>
                <a:cs typeface="DM Sans"/>
                <a:sym typeface="DM Sans"/>
              </a:rPr>
              <a:t>El SEO Local se refiere a las optimizaciones que ayudan a un sitio web a ganar visibilidad en los resultados de búsqueda locales. </a:t>
            </a:r>
            <a:r>
              <a:rPr lang="es" sz="1350">
                <a:solidFill>
                  <a:schemeClr val="dk1"/>
                </a:solidFill>
                <a:latin typeface="DM Sans"/>
                <a:ea typeface="DM Sans"/>
                <a:cs typeface="DM Sans"/>
                <a:sym typeface="DM Sans"/>
              </a:rPr>
              <a:t>El SEO local es muy importante, especialmente para las pequeñas empresas. </a:t>
            </a:r>
            <a:r>
              <a:rPr lang="es" sz="1350">
                <a:latin typeface="DM Sans"/>
                <a:ea typeface="DM Sans"/>
                <a:cs typeface="DM Sans"/>
                <a:sym typeface="DM Sans"/>
              </a:rPr>
              <a:t>Algunas estrategias son:</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Añadir un perfil de empresa de </a:t>
            </a:r>
            <a:r>
              <a:rPr b="1" i="1" lang="es" sz="1350">
                <a:latin typeface="DM Sans"/>
                <a:ea typeface="DM Sans"/>
                <a:cs typeface="DM Sans"/>
                <a:sym typeface="DM Sans"/>
              </a:rPr>
              <a:t>Google My Business.</a:t>
            </a:r>
            <a:endParaRPr b="1" i="1"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Crear contenido que sea relevante para una ubicación específica.</a:t>
            </a:r>
            <a:endParaRPr sz="1350">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a:t>
            </a:r>
            <a:r>
              <a:rPr b="1" lang="es" sz="4000" u="sng">
                <a:solidFill>
                  <a:schemeClr val="hlink"/>
                </a:solidFill>
                <a:latin typeface="DM Sans"/>
                <a:ea typeface="DM Sans"/>
                <a:cs typeface="DM Sans"/>
                <a:sym typeface="DM Sans"/>
                <a:hlinkClick r:id="rId3"/>
              </a:rPr>
              <a:t>Google My Business?</a:t>
            </a:r>
            <a:endParaRPr b="1" i="0" sz="4000" u="none" cap="none" strike="noStrike">
              <a:solidFill>
                <a:schemeClr val="dk1"/>
              </a:solidFill>
              <a:latin typeface="DM Sans"/>
              <a:ea typeface="DM Sans"/>
              <a:cs typeface="DM Sans"/>
              <a:sym typeface="DM Sans"/>
            </a:endParaRPr>
          </a:p>
        </p:txBody>
      </p:sp>
      <p:sp>
        <p:nvSpPr>
          <p:cNvPr id="926" name="Google Shape;926;p118"/>
          <p:cNvSpPr txBox="1"/>
          <p:nvPr/>
        </p:nvSpPr>
        <p:spPr>
          <a:xfrm>
            <a:off x="476250" y="1526350"/>
            <a:ext cx="5904600" cy="2934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Google My Business (o GMB) es un servicio de listados de empresas locales impulsado por Google. Su uso es completamente gratuito y el único requisito para utilizarlo es que el negocio tenga alguna forma de interacción cara a cara con los clientes.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Google permite reclamar un panel de información del negocio y darlo a conocer. De esta forma, cuando la gente busque algo que el negocio provee, el sitio web aparecerá en sus resultados de búsqueda.</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Se pueden listar los servicios ofrecidos, agregar una sección de preguntas frecuentes, algunas fotos y también permitir que los clientes dejen comentarios sobre el negocio. </a:t>
            </a:r>
            <a:endParaRPr sz="1350">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9"/>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Analizando el rendimiento de búsqueda</a:t>
            </a:r>
            <a:endParaRPr b="1" i="0" sz="3500" u="none" cap="none" strike="noStrike">
              <a:solidFill>
                <a:schemeClr val="dk1"/>
              </a:solidFill>
              <a:latin typeface="DM Sans"/>
              <a:ea typeface="DM Sans"/>
              <a:cs typeface="DM Sans"/>
              <a:sym typeface="DM Sans"/>
            </a:endParaRPr>
          </a:p>
        </p:txBody>
      </p:sp>
      <p:sp>
        <p:nvSpPr>
          <p:cNvPr id="932" name="Google Shape;932;p119"/>
          <p:cNvSpPr txBox="1"/>
          <p:nvPr/>
        </p:nvSpPr>
        <p:spPr>
          <a:xfrm>
            <a:off x="530825" y="1898625"/>
            <a:ext cx="63048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s" sz="1350">
                <a:latin typeface="DM Sans"/>
                <a:ea typeface="DM Sans"/>
                <a:cs typeface="DM Sans"/>
                <a:sym typeface="DM Sans"/>
              </a:rPr>
              <a:t>Los motores de búsqueda principales, incluido Google, proporcionan herramientas gratuitas con las que los webmasters pueden </a:t>
            </a:r>
            <a:r>
              <a:rPr b="1" lang="es" sz="1350">
                <a:latin typeface="DM Sans"/>
                <a:ea typeface="DM Sans"/>
                <a:cs typeface="DM Sans"/>
                <a:sym typeface="DM Sans"/>
              </a:rPr>
              <a:t>analizar el rendimiento de su sitio web</a:t>
            </a:r>
            <a:r>
              <a:rPr lang="es" sz="1350">
                <a:latin typeface="DM Sans"/>
                <a:ea typeface="DM Sans"/>
                <a:cs typeface="DM Sans"/>
                <a:sym typeface="DM Sans"/>
              </a:rPr>
              <a:t> en el motor de búsqueda que decidan. En el caso de Google, se trata de </a:t>
            </a:r>
            <a:r>
              <a:rPr b="1" lang="es" sz="1350">
                <a:latin typeface="DM Sans"/>
                <a:ea typeface="DM Sans"/>
                <a:cs typeface="DM Sans"/>
                <a:sym typeface="DM Sans"/>
              </a:rPr>
              <a:t>Search Console.</a:t>
            </a:r>
            <a:endParaRPr sz="1350">
              <a:latin typeface="DM Sans"/>
              <a:ea typeface="DM Sans"/>
              <a:cs typeface="DM Sans"/>
              <a:sym typeface="DM Sans"/>
            </a:endParaRPr>
          </a:p>
          <a:p>
            <a:pPr indent="0" lvl="0" marL="0" marR="0" rtl="0" algn="l">
              <a:lnSpc>
                <a:spcPct val="100000"/>
              </a:lnSpc>
              <a:spcBef>
                <a:spcPts val="1000"/>
              </a:spcBef>
              <a:spcAft>
                <a:spcPts val="0"/>
              </a:spcAft>
              <a:buNone/>
            </a:pPr>
            <a:r>
              <a:rPr lang="es" sz="1350">
                <a:latin typeface="DM Sans"/>
                <a:ea typeface="DM Sans"/>
                <a:cs typeface="DM Sans"/>
                <a:sym typeface="DM Sans"/>
              </a:rPr>
              <a:t>Search Console da respuesta a dos preguntas importantes: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¿Puede Google encontrar mi contenido?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¿Qué rendimiento tiene mi sitio web en los resultados de la Búsqueda de Google?</a:t>
            </a:r>
            <a:endParaRPr sz="1350">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20"/>
          <p:cNvSpPr txBox="1"/>
          <p:nvPr/>
        </p:nvSpPr>
        <p:spPr>
          <a:xfrm>
            <a:off x="473350" y="619525"/>
            <a:ext cx="68469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Herramientas recomendadas para SEO</a:t>
            </a:r>
            <a:endParaRPr b="1" i="0" sz="3500" u="none" cap="none" strike="noStrike">
              <a:solidFill>
                <a:schemeClr val="dk1"/>
              </a:solidFill>
              <a:latin typeface="DM Sans"/>
              <a:ea typeface="DM Sans"/>
              <a:cs typeface="DM Sans"/>
              <a:sym typeface="DM Sans"/>
            </a:endParaRPr>
          </a:p>
        </p:txBody>
      </p:sp>
      <p:sp>
        <p:nvSpPr>
          <p:cNvPr id="938" name="Google Shape;938;p120"/>
          <p:cNvSpPr txBox="1"/>
          <p:nvPr/>
        </p:nvSpPr>
        <p:spPr>
          <a:xfrm>
            <a:off x="530825" y="1898625"/>
            <a:ext cx="6073800" cy="26268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u="sng">
                <a:solidFill>
                  <a:schemeClr val="folHlink"/>
                </a:solidFill>
                <a:highlight>
                  <a:schemeClr val="lt1"/>
                </a:highlight>
                <a:latin typeface="DM Sans"/>
                <a:ea typeface="DM Sans"/>
                <a:cs typeface="DM Sans"/>
                <a:sym typeface="DM Sans"/>
                <a:hlinkClick r:id="rId3">
                  <a:extLst>
                    <a:ext uri="{A12FA001-AC4F-418D-AE19-62706E023703}">
                      <ahyp:hlinkClr val="tx"/>
                    </a:ext>
                  </a:extLst>
                </a:hlinkClick>
              </a:rPr>
              <a:t>Wordtracker Scout</a:t>
            </a:r>
            <a:r>
              <a:rPr lang="es" sz="1350">
                <a:solidFill>
                  <a:srgbClr val="222222"/>
                </a:solidFill>
                <a:highlight>
                  <a:schemeClr val="lt1"/>
                </a:highlight>
                <a:latin typeface="DM Sans"/>
                <a:ea typeface="DM Sans"/>
                <a:cs typeface="DM Sans"/>
                <a:sym typeface="DM Sans"/>
              </a:rPr>
              <a:t> - Extensión de Chrome: Con esta herramienta podemos ver que usan nuestros competidores para mejorar su SEO.</a:t>
            </a:r>
            <a:endParaRPr sz="1350">
              <a:solidFill>
                <a:srgbClr val="222222"/>
              </a:solidFill>
              <a:highlight>
                <a:schemeClr val="lt1"/>
              </a:highlight>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u="sng">
                <a:solidFill>
                  <a:schemeClr val="folHlink"/>
                </a:solidFill>
                <a:highlight>
                  <a:schemeClr val="lt1"/>
                </a:highlight>
                <a:latin typeface="DM Sans"/>
                <a:ea typeface="DM Sans"/>
                <a:cs typeface="DM Sans"/>
                <a:sym typeface="DM Sans"/>
                <a:hlinkClick r:id="rId4">
                  <a:extLst>
                    <a:ext uri="{A12FA001-AC4F-418D-AE19-62706E023703}">
                      <ahyp:hlinkClr val="tx"/>
                    </a:ext>
                  </a:extLst>
                </a:hlinkClick>
              </a:rPr>
              <a:t>Keyword Shitter</a:t>
            </a:r>
            <a:r>
              <a:rPr lang="es" sz="1350">
                <a:solidFill>
                  <a:srgbClr val="222222"/>
                </a:solidFill>
                <a:highlight>
                  <a:schemeClr val="lt1"/>
                </a:highlight>
                <a:latin typeface="DM Sans"/>
                <a:ea typeface="DM Sans"/>
                <a:cs typeface="DM Sans"/>
                <a:sym typeface="DM Sans"/>
              </a:rPr>
              <a:t>: Nos permite generar keywords útiles para nuestra web según el tema que se vende.</a:t>
            </a:r>
            <a:endParaRPr sz="1350">
              <a:solidFill>
                <a:srgbClr val="222222"/>
              </a:solidFill>
              <a:highlight>
                <a:schemeClr val="lt1"/>
              </a:highlight>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u="sng">
                <a:solidFill>
                  <a:schemeClr val="folHlink"/>
                </a:solidFill>
                <a:highlight>
                  <a:schemeClr val="lt1"/>
                </a:highlight>
                <a:latin typeface="DM Sans"/>
                <a:ea typeface="DM Sans"/>
                <a:cs typeface="DM Sans"/>
                <a:sym typeface="DM Sans"/>
                <a:hlinkClick r:id="rId5">
                  <a:extLst>
                    <a:ext uri="{A12FA001-AC4F-418D-AE19-62706E023703}">
                      <ahyp:hlinkClr val="tx"/>
                    </a:ext>
                  </a:extLst>
                </a:hlinkClick>
              </a:rPr>
              <a:t>Seoquake</a:t>
            </a:r>
            <a:r>
              <a:rPr lang="es" sz="1350">
                <a:solidFill>
                  <a:srgbClr val="222222"/>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Permite revisar todos los parámetros de SEO utilizados por una web.</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1000"/>
              </a:spcBef>
              <a:spcAft>
                <a:spcPts val="1000"/>
              </a:spcAft>
              <a:buClr>
                <a:schemeClr val="accent4"/>
              </a:buClr>
              <a:buSzPts val="1350"/>
              <a:buFont typeface="DM Sans"/>
              <a:buChar char="✓"/>
            </a:pPr>
            <a:r>
              <a:rPr lang="es" sz="1350" u="sng">
                <a:solidFill>
                  <a:schemeClr val="folHlink"/>
                </a:solidFill>
                <a:highlight>
                  <a:schemeClr val="lt1"/>
                </a:highlight>
                <a:latin typeface="DM Sans"/>
                <a:ea typeface="DM Sans"/>
                <a:cs typeface="DM Sans"/>
                <a:sym typeface="DM Sans"/>
                <a:hlinkClick r:id="rId6">
                  <a:extLst>
                    <a:ext uri="{A12FA001-AC4F-418D-AE19-62706E023703}">
                      <ahyp:hlinkClr val="tx"/>
                    </a:ext>
                  </a:extLst>
                </a:hlinkClick>
              </a:rPr>
              <a:t>SEO Minion </a:t>
            </a:r>
            <a:r>
              <a:rPr lang="es" sz="1350">
                <a:solidFill>
                  <a:srgbClr val="222222"/>
                </a:solidFill>
                <a:highlight>
                  <a:schemeClr val="lt1"/>
                </a:highlight>
                <a:latin typeface="DM Sans"/>
                <a:ea typeface="DM Sans"/>
                <a:cs typeface="DM Sans"/>
                <a:sym typeface="DM Sans"/>
              </a:rPr>
              <a:t>- Extensión de Chrome: P</a:t>
            </a:r>
            <a:r>
              <a:rPr lang="es" sz="1350">
                <a:solidFill>
                  <a:schemeClr val="dk1"/>
                </a:solidFill>
                <a:latin typeface="DM Sans"/>
                <a:ea typeface="DM Sans"/>
                <a:cs typeface="DM Sans"/>
                <a:sym typeface="DM Sans"/>
              </a:rPr>
              <a:t>ermite verificar la optimización SEO de una página web, los enlaces rotos, las vistas previas de SERP y cuenta con una simulación y comparación de SERP internacional.</a:t>
            </a:r>
            <a:endParaRPr sz="135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SEO y buenas prácticas</a:t>
            </a:r>
            <a:endParaRPr b="1" i="0" sz="4000" u="none" cap="none" strike="noStrike">
              <a:solidFill>
                <a:schemeClr val="accent6"/>
              </a:solidFill>
              <a:latin typeface="DM Sans"/>
              <a:ea typeface="DM Sans"/>
              <a:cs typeface="DM Sans"/>
              <a:sym typeface="DM Sans"/>
            </a:endParaRPr>
          </a:p>
        </p:txBody>
      </p:sp>
      <p:sp>
        <p:nvSpPr>
          <p:cNvPr id="944" name="Google Shape;944;p121"/>
          <p:cNvSpPr txBox="1"/>
          <p:nvPr/>
        </p:nvSpPr>
        <p:spPr>
          <a:xfrm>
            <a:off x="473350" y="1908175"/>
            <a:ext cx="7855500" cy="198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950">
                <a:solidFill>
                  <a:srgbClr val="B7B7B7"/>
                </a:solidFill>
                <a:latin typeface="DM Sans"/>
                <a:ea typeface="DM Sans"/>
                <a:cs typeface="DM Sans"/>
                <a:sym typeface="DM Sans"/>
              </a:rPr>
              <a:t>En el próximo bloque, conoceremos qué son las buenas prácticas en el desarrollo. Este concepto y el de SEO están muy relacionados, ya que muchas de las estrategias de SEO son consideradas buenas prácticas de desarrollo, y la mayoría de las buenas prácticas aportan beneficios SEO. Por eso, la aplicación de buenas prácticas y de SEO siempre irán de la mano.</a:t>
            </a:r>
            <a:endParaRPr sz="1950">
              <a:solidFill>
                <a:srgbClr val="B7B7B7"/>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grpSp>
        <p:nvGrpSpPr>
          <p:cNvPr id="949" name="Google Shape;949;p122"/>
          <p:cNvGrpSpPr/>
          <p:nvPr/>
        </p:nvGrpSpPr>
        <p:grpSpPr>
          <a:xfrm>
            <a:off x="473370" y="619431"/>
            <a:ext cx="738905" cy="738905"/>
            <a:chOff x="575612" y="1950748"/>
            <a:chExt cx="431100" cy="431100"/>
          </a:xfrm>
        </p:grpSpPr>
        <p:sp>
          <p:nvSpPr>
            <p:cNvPr id="950" name="Google Shape;950;p12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12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52" name="Google Shape;952;p12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953" name="Google Shape;953;p122"/>
          <p:cNvSpPr txBox="1"/>
          <p:nvPr/>
        </p:nvSpPr>
        <p:spPr>
          <a:xfrm>
            <a:off x="473350" y="2258125"/>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Escribe la metadescription de tu sitio y elige cuatro Key Words para tu sitio</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59" name="Google Shape;959;p12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nvSpPr>
        <p:spPr>
          <a:xfrm>
            <a:off x="3751650" y="2954850"/>
            <a:ext cx="49935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63" name="Google Shape;163;p25"/>
          <p:cNvSpPr txBox="1"/>
          <p:nvPr/>
        </p:nvSpPr>
        <p:spPr>
          <a:xfrm>
            <a:off x="3751650" y="3986050"/>
            <a:ext cx="4993500" cy="3873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Forma predeterminada: de arriba hacia abajo.</a:t>
            </a:r>
            <a:endParaRPr i="0" sz="1350" u="none" cap="none" strike="noStrike">
              <a:solidFill>
                <a:srgbClr val="000000"/>
              </a:solidFill>
              <a:latin typeface="DM Sans"/>
              <a:ea typeface="DM Sans"/>
              <a:cs typeface="DM Sans"/>
              <a:sym typeface="DM Sans"/>
            </a:endParaRPr>
          </a:p>
        </p:txBody>
      </p:sp>
      <p:sp>
        <p:nvSpPr>
          <p:cNvPr id="164" name="Google Shape;164;p25"/>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cxnSp>
        <p:nvCxnSpPr>
          <p:cNvPr id="165" name="Google Shape;165;p25"/>
          <p:cNvCxnSpPr/>
          <p:nvPr/>
        </p:nvCxnSpPr>
        <p:spPr>
          <a:xfrm>
            <a:off x="3489625" y="1604250"/>
            <a:ext cx="0" cy="1350600"/>
          </a:xfrm>
          <a:prstGeom prst="straightConnector1">
            <a:avLst/>
          </a:prstGeom>
          <a:noFill/>
          <a:ln cap="flat" cmpd="sng" w="38100">
            <a:solidFill>
              <a:srgbClr val="EF89D2"/>
            </a:solidFill>
            <a:prstDash val="solid"/>
            <a:round/>
            <a:headEnd len="sm" w="sm" type="none"/>
            <a:tailEnd len="med" w="med" type="triangle"/>
          </a:ln>
        </p:spPr>
      </p:cxnSp>
      <p:sp>
        <p:nvSpPr>
          <p:cNvPr id="166" name="Google Shape;166;p25"/>
          <p:cNvSpPr txBox="1"/>
          <p:nvPr/>
        </p:nvSpPr>
        <p:spPr>
          <a:xfrm>
            <a:off x="3645650" y="989375"/>
            <a:ext cx="29196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Valor por defecto</a:t>
            </a:r>
            <a:endParaRPr i="0" sz="1350" u="none" cap="none" strike="noStrike">
              <a:solidFill>
                <a:srgbClr val="000000"/>
              </a:solidFill>
              <a:latin typeface="DM Sans"/>
              <a:ea typeface="DM Sans"/>
              <a:cs typeface="DM Sans"/>
              <a:sym typeface="DM Sans"/>
            </a:endParaRPr>
          </a:p>
        </p:txBody>
      </p:sp>
      <p:sp>
        <p:nvSpPr>
          <p:cNvPr id="167" name="Google Shape;167;p25"/>
          <p:cNvSpPr txBox="1"/>
          <p:nvPr/>
        </p:nvSpPr>
        <p:spPr>
          <a:xfrm>
            <a:off x="726050" y="1926625"/>
            <a:ext cx="2220900" cy="2809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&lt;div </a:t>
            </a:r>
            <a:r>
              <a:rPr b="0" i="0" lang="es" sz="1400" u="none" cap="none" strike="noStrike">
                <a:solidFill>
                  <a:srgbClr val="FF0000"/>
                </a:solidFill>
                <a:latin typeface="Consolas"/>
                <a:ea typeface="Consolas"/>
                <a:cs typeface="Consolas"/>
                <a:sym typeface="Consolas"/>
              </a:rPr>
              <a:t>id</a:t>
            </a:r>
            <a:r>
              <a:rPr b="0" i="0" lang="es" sz="1400" u="none" cap="none" strike="noStrike">
                <a:solidFill>
                  <a:srgbClr val="8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Lorem ipsum dolor sit amet, consectetur adipiscing elit.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68" name="Google Shape;168;p25"/>
          <p:cNvSpPr txBox="1"/>
          <p:nvPr/>
        </p:nvSpPr>
        <p:spPr>
          <a:xfrm>
            <a:off x="726050" y="1439225"/>
            <a:ext cx="29196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350" u="none" cap="none" strike="noStrike">
                <a:solidFill>
                  <a:srgbClr val="000000"/>
                </a:solidFill>
                <a:latin typeface="DM Sans"/>
                <a:ea typeface="DM Sans"/>
                <a:cs typeface="DM Sans"/>
                <a:sym typeface="DM Sans"/>
              </a:rPr>
              <a:t>HTML</a:t>
            </a:r>
            <a:endParaRPr b="1" i="0" sz="1350" u="none" cap="none" strike="noStrike">
              <a:solidFill>
                <a:srgbClr val="000000"/>
              </a:solidFill>
              <a:latin typeface="DM Sans"/>
              <a:ea typeface="DM Sans"/>
              <a:cs typeface="DM Sans"/>
              <a:sym typeface="DM Sans"/>
            </a:endParaRPr>
          </a:p>
        </p:txBody>
      </p:sp>
      <p:pic>
        <p:nvPicPr>
          <p:cNvPr id="169" name="Google Shape;169;p25"/>
          <p:cNvPicPr preferRelativeResize="0"/>
          <p:nvPr/>
        </p:nvPicPr>
        <p:blipFill rotWithShape="1">
          <a:blip r:embed="rId3">
            <a:alphaModFix/>
          </a:blip>
          <a:srcRect b="0" l="0" r="0" t="0"/>
          <a:stretch/>
        </p:blipFill>
        <p:spPr>
          <a:xfrm>
            <a:off x="3645650" y="1776050"/>
            <a:ext cx="5108799" cy="930911"/>
          </a:xfrm>
          <a:prstGeom prst="rect">
            <a:avLst/>
          </a:prstGeom>
          <a:noFill/>
          <a:ln>
            <a:noFill/>
          </a:ln>
          <a:effectLst>
            <a:outerShdw blurRad="57150" rotWithShape="0" algn="bl" dir="5400000" dist="19050">
              <a:srgbClr val="FFFFFF">
                <a:alpha val="50000"/>
              </a:srgbClr>
            </a:outerShdw>
          </a:effectLst>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Buenas prácticas</a:t>
            </a:r>
            <a:r>
              <a:rPr b="1" lang="es" sz="4000">
                <a:solidFill>
                  <a:schemeClr val="accent5"/>
                </a:solidFill>
                <a:latin typeface="DM Sans"/>
                <a:ea typeface="DM Sans"/>
                <a:cs typeface="DM Sans"/>
                <a:sym typeface="DM Sans"/>
              </a:rPr>
              <a:t> </a:t>
            </a:r>
            <a:endParaRPr b="1" sz="4000">
              <a:solidFill>
                <a:schemeClr val="accent5"/>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accent5"/>
                </a:solidFill>
                <a:latin typeface="DM Sans"/>
                <a:ea typeface="DM Sans"/>
                <a:cs typeface="DM Sans"/>
                <a:sym typeface="DM Sans"/>
              </a:rPr>
              <a:t>en el desarrollo</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Buenas prácticas en el desarrollo</a:t>
            </a:r>
            <a:endParaRPr b="1" i="0" sz="4000" u="none" cap="none" strike="noStrike">
              <a:solidFill>
                <a:schemeClr val="dk1"/>
              </a:solidFill>
              <a:latin typeface="DM Sans"/>
              <a:ea typeface="DM Sans"/>
              <a:cs typeface="DM Sans"/>
              <a:sym typeface="DM Sans"/>
            </a:endParaRPr>
          </a:p>
        </p:txBody>
      </p:sp>
      <p:sp>
        <p:nvSpPr>
          <p:cNvPr id="970" name="Google Shape;970;p125"/>
          <p:cNvSpPr txBox="1"/>
          <p:nvPr/>
        </p:nvSpPr>
        <p:spPr>
          <a:xfrm>
            <a:off x="473350" y="2136775"/>
            <a:ext cx="7694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¿Qué son las buenas prácticas?</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Son una compilación de métodos o técnicas que permiten llevar a cabo de manera óptima las actividades involucradas en el desarrollo de un sitio web.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 el desarrollo colaborativo, estas prácticas permiten la coherencia entre las actividades realizadas por cada miembro de un equipo de trabajo, con las actividades realizadas por los demás miembros.</a:t>
            </a:r>
            <a:endParaRPr sz="1350">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2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Buenas prácticas en el desarrollo</a:t>
            </a:r>
            <a:endParaRPr b="1" i="0" sz="4000" u="none" cap="none" strike="noStrike">
              <a:solidFill>
                <a:schemeClr val="dk1"/>
              </a:solidFill>
              <a:latin typeface="DM Sans"/>
              <a:ea typeface="DM Sans"/>
              <a:cs typeface="DM Sans"/>
              <a:sym typeface="DM Sans"/>
            </a:endParaRPr>
          </a:p>
        </p:txBody>
      </p:sp>
      <p:sp>
        <p:nvSpPr>
          <p:cNvPr id="976" name="Google Shape;976;p126"/>
          <p:cNvSpPr txBox="1"/>
          <p:nvPr/>
        </p:nvSpPr>
        <p:spPr>
          <a:xfrm>
            <a:off x="473350" y="2136775"/>
            <a:ext cx="7694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Las buenas prácticas aplican estándares y normas que permiten la concordancia entre cada componente del proyecto. Estas pueden ser propias o provenir de organismos externos.</a:t>
            </a:r>
            <a:endParaRPr sz="1350">
              <a:latin typeface="DM Sans"/>
              <a:ea typeface="DM Sans"/>
              <a:cs typeface="DM Sans"/>
              <a:sym typeface="DM Sans"/>
            </a:endParaRPr>
          </a:p>
        </p:txBody>
      </p:sp>
      <p:sp>
        <p:nvSpPr>
          <p:cNvPr id="977" name="Google Shape;977;p126"/>
          <p:cNvSpPr txBox="1"/>
          <p:nvPr/>
        </p:nvSpPr>
        <p:spPr>
          <a:xfrm>
            <a:off x="628650" y="3216875"/>
            <a:ext cx="3142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Estándares de marca:</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Manuales de marca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Guías de estilo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Branding</a:t>
            </a:r>
            <a:endParaRPr sz="1350">
              <a:latin typeface="DM Sans"/>
              <a:ea typeface="DM Sans"/>
              <a:cs typeface="DM Sans"/>
              <a:sym typeface="DM Sans"/>
            </a:endParaRPr>
          </a:p>
        </p:txBody>
      </p:sp>
      <p:sp>
        <p:nvSpPr>
          <p:cNvPr id="978" name="Google Shape;978;p126"/>
          <p:cNvSpPr txBox="1"/>
          <p:nvPr/>
        </p:nvSpPr>
        <p:spPr>
          <a:xfrm>
            <a:off x="4334425" y="3216875"/>
            <a:ext cx="3142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Normas externas: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Normas de </a:t>
            </a:r>
            <a:r>
              <a:rPr lang="es" sz="1350" u="sng">
                <a:solidFill>
                  <a:schemeClr val="hlink"/>
                </a:solidFill>
                <a:latin typeface="DM Sans"/>
                <a:ea typeface="DM Sans"/>
                <a:cs typeface="DM Sans"/>
                <a:sym typeface="DM Sans"/>
                <a:hlinkClick r:id="rId3"/>
              </a:rPr>
              <a:t>accesibilidad</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Normas de </a:t>
            </a:r>
            <a:r>
              <a:rPr lang="es" sz="1350" u="sng">
                <a:solidFill>
                  <a:schemeClr val="accent5"/>
                </a:solidFill>
                <a:latin typeface="DM Sans"/>
                <a:ea typeface="DM Sans"/>
                <a:cs typeface="DM Sans"/>
                <a:sym typeface="DM Sans"/>
                <a:hlinkClick r:id="rId4">
                  <a:extLst>
                    <a:ext uri="{A12FA001-AC4F-418D-AE19-62706E023703}">
                      <ahyp:hlinkClr val="tx"/>
                    </a:ext>
                  </a:extLst>
                </a:hlinkClick>
              </a:rPr>
              <a:t>codificación</a:t>
            </a:r>
            <a:endParaRPr sz="1350">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Estándares de marca</a:t>
            </a:r>
            <a:endParaRPr b="1" i="0" sz="4000" u="none" cap="none" strike="noStrike">
              <a:solidFill>
                <a:schemeClr val="dk1"/>
              </a:solidFill>
              <a:latin typeface="DM Sans"/>
              <a:ea typeface="DM Sans"/>
              <a:cs typeface="DM Sans"/>
              <a:sym typeface="DM Sans"/>
            </a:endParaRPr>
          </a:p>
        </p:txBody>
      </p:sp>
      <p:sp>
        <p:nvSpPr>
          <p:cNvPr id="984" name="Google Shape;984;p127"/>
          <p:cNvSpPr txBox="1"/>
          <p:nvPr/>
        </p:nvSpPr>
        <p:spPr>
          <a:xfrm>
            <a:off x="473350" y="2136775"/>
            <a:ext cx="76944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manuales de marcas, las guías de estilo y de branding, incluyen todo lo que tiene que ver con el aspecto de un sitio web, incluyendo el uso de colores, tipografía y elementos que son específicos de la empresa en particular..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Los sitios web que carecen de una marca consistente pueden ser estresantes para interactuar y causar confusión en las personas.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aplicación de estas guías nos ayudará a lograr que el sitio de un negocio, institución o empresa sea una extensión de la imagen de marca que la organización fue formando, y que sea fácilmente reconocible como parte de esa organización.</a:t>
            </a:r>
            <a:endParaRPr sz="1350">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Normas externas</a:t>
            </a:r>
            <a:endParaRPr b="1" i="0" sz="4000" u="none" cap="none" strike="noStrike">
              <a:solidFill>
                <a:schemeClr val="dk1"/>
              </a:solidFill>
              <a:latin typeface="DM Sans"/>
              <a:ea typeface="DM Sans"/>
              <a:cs typeface="DM Sans"/>
              <a:sym typeface="DM Sans"/>
            </a:endParaRPr>
          </a:p>
        </p:txBody>
      </p:sp>
      <p:sp>
        <p:nvSpPr>
          <p:cNvPr id="990" name="Google Shape;990;p128"/>
          <p:cNvSpPr txBox="1"/>
          <p:nvPr/>
        </p:nvSpPr>
        <p:spPr>
          <a:xfrm>
            <a:off x="473350" y="2136775"/>
            <a:ext cx="7694400" cy="1639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Estas normas definen cómo deben ser construidos los sitios web, tanto en su </a:t>
            </a:r>
            <a:r>
              <a:rPr b="1" i="1" lang="es" sz="1350">
                <a:solidFill>
                  <a:schemeClr val="dk1"/>
                </a:solidFill>
                <a:latin typeface="DM Sans"/>
                <a:ea typeface="DM Sans"/>
                <a:cs typeface="DM Sans"/>
                <a:sym typeface="DM Sans"/>
              </a:rPr>
              <a:t>codificación</a:t>
            </a:r>
            <a:r>
              <a:rPr lang="es" sz="1350">
                <a:solidFill>
                  <a:schemeClr val="dk1"/>
                </a:solidFill>
                <a:latin typeface="DM Sans"/>
                <a:ea typeface="DM Sans"/>
                <a:cs typeface="DM Sans"/>
                <a:sym typeface="DM Sans"/>
              </a:rPr>
              <a:t> como en las práctica de hacer que el sitio sea utilizable por todas las personas, esto es, la</a:t>
            </a:r>
            <a:r>
              <a:rPr b="1" i="1" lang="es" sz="1350">
                <a:solidFill>
                  <a:schemeClr val="dk1"/>
                </a:solidFill>
                <a:latin typeface="DM Sans"/>
                <a:ea typeface="DM Sans"/>
                <a:cs typeface="DM Sans"/>
                <a:sym typeface="DM Sans"/>
              </a:rPr>
              <a:t> accesibilidad</a:t>
            </a:r>
            <a:r>
              <a:rPr lang="es" sz="1350">
                <a:solidFill>
                  <a:schemeClr val="dk1"/>
                </a:solidFill>
                <a:latin typeface="DM Sans"/>
                <a:ea typeface="DM Sans"/>
                <a:cs typeface="DM Sans"/>
                <a:sym typeface="DM Sans"/>
              </a:rPr>
              <a:t> de los sitios.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Son detalladas por el W3C (World Wide Web Consortium), la comunidad internacional que trabaja en conjunto para desarrollar estándares web.</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9"/>
          <p:cNvSpPr txBox="1"/>
          <p:nvPr/>
        </p:nvSpPr>
        <p:spPr>
          <a:xfrm>
            <a:off x="409825" y="735800"/>
            <a:ext cx="5164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W3C</a:t>
            </a:r>
            <a:endParaRPr b="1" i="0" sz="4000" u="none" cap="none" strike="noStrike">
              <a:solidFill>
                <a:schemeClr val="dk1"/>
              </a:solidFill>
              <a:latin typeface="DM Sans"/>
              <a:ea typeface="DM Sans"/>
              <a:cs typeface="DM Sans"/>
              <a:sym typeface="DM Sans"/>
            </a:endParaRPr>
          </a:p>
        </p:txBody>
      </p:sp>
      <p:sp>
        <p:nvSpPr>
          <p:cNvPr id="996" name="Google Shape;996;p129"/>
          <p:cNvSpPr txBox="1"/>
          <p:nvPr/>
        </p:nvSpPr>
        <p:spPr>
          <a:xfrm>
            <a:off x="409825" y="1646500"/>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W3C, World Wide Web Consortium, tiene como misión guiar la web a través de desarrollar estándares, protocolos y pautas que aseguren el crecimiento de la web a largo plazo.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Los principios en los que se fundamenta la misión y visión son: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Web para todo el mundo.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Web desde cualquier dispositivo.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Web de los Autores y Consumidores.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Web de los Datos y Servicios.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Web de Confianza.</a:t>
            </a:r>
            <a:endParaRPr sz="1350">
              <a:latin typeface="DM Sans"/>
              <a:ea typeface="DM Sans"/>
              <a:cs typeface="DM Sans"/>
              <a:sym typeface="DM Sans"/>
            </a:endParaRPr>
          </a:p>
        </p:txBody>
      </p:sp>
      <p:pic>
        <p:nvPicPr>
          <p:cNvPr id="997" name="Google Shape;997;p129"/>
          <p:cNvPicPr preferRelativeResize="0"/>
          <p:nvPr/>
        </p:nvPicPr>
        <p:blipFill>
          <a:blip r:embed="rId3">
            <a:alphaModFix/>
          </a:blip>
          <a:stretch>
            <a:fillRect/>
          </a:stretch>
        </p:blipFill>
        <p:spPr>
          <a:xfrm>
            <a:off x="5710226" y="2159375"/>
            <a:ext cx="2245530" cy="140044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Accesibilidad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31"/>
          <p:cNvSpPr txBox="1"/>
          <p:nvPr/>
        </p:nvSpPr>
        <p:spPr>
          <a:xfrm>
            <a:off x="457725" y="860325"/>
            <a:ext cx="648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Accesibilidad en la web</a:t>
            </a:r>
            <a:endParaRPr b="1" i="0" sz="4000" u="none" cap="none" strike="noStrike">
              <a:solidFill>
                <a:schemeClr val="dk1"/>
              </a:solidFill>
              <a:latin typeface="DM Sans"/>
              <a:ea typeface="DM Sans"/>
              <a:cs typeface="DM Sans"/>
              <a:sym typeface="DM Sans"/>
            </a:endParaRPr>
          </a:p>
        </p:txBody>
      </p:sp>
      <p:sp>
        <p:nvSpPr>
          <p:cNvPr id="1008" name="Google Shape;1008;p131"/>
          <p:cNvSpPr txBox="1"/>
          <p:nvPr/>
        </p:nvSpPr>
        <p:spPr>
          <a:xfrm>
            <a:off x="457725" y="2211625"/>
            <a:ext cx="5367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acceso a la información es un derecho humano básico, reconocido por la Convención de las Naciones Unidas sobre los Derechos de las Personas con Discapacidad.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 solo quienes podemos o sabemos leer usamos la web. Personas con capacidades diferentes hacen uso constante de los recursos a los que estamos tan acostumbrados de internet. </a:t>
            </a:r>
            <a:endParaRPr sz="1350">
              <a:latin typeface="DM Sans"/>
              <a:ea typeface="DM Sans"/>
              <a:cs typeface="DM Sans"/>
              <a:sym typeface="DM Sans"/>
            </a:endParaRPr>
          </a:p>
        </p:txBody>
      </p:sp>
      <p:pic>
        <p:nvPicPr>
          <p:cNvPr id="1009" name="Google Shape;1009;p131"/>
          <p:cNvPicPr preferRelativeResize="0"/>
          <p:nvPr/>
        </p:nvPicPr>
        <p:blipFill>
          <a:blip r:embed="rId3">
            <a:alphaModFix/>
          </a:blip>
          <a:stretch>
            <a:fillRect/>
          </a:stretch>
        </p:blipFill>
        <p:spPr>
          <a:xfrm>
            <a:off x="5746800" y="1809955"/>
            <a:ext cx="1787025" cy="1787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32"/>
          <p:cNvSpPr txBox="1"/>
          <p:nvPr/>
        </p:nvSpPr>
        <p:spPr>
          <a:xfrm>
            <a:off x="457725" y="860325"/>
            <a:ext cx="6557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Accesibilidad en la web</a:t>
            </a:r>
            <a:endParaRPr b="1" i="0" sz="4000" u="none" cap="none" strike="noStrike">
              <a:solidFill>
                <a:schemeClr val="dk1"/>
              </a:solidFill>
              <a:latin typeface="DM Sans"/>
              <a:ea typeface="DM Sans"/>
              <a:cs typeface="DM Sans"/>
              <a:sym typeface="DM Sans"/>
            </a:endParaRPr>
          </a:p>
        </p:txBody>
      </p:sp>
      <p:sp>
        <p:nvSpPr>
          <p:cNvPr id="1015" name="Google Shape;1015;p132"/>
          <p:cNvSpPr txBox="1"/>
          <p:nvPr/>
        </p:nvSpPr>
        <p:spPr>
          <a:xfrm>
            <a:off x="457725" y="2211625"/>
            <a:ext cx="5367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Algunas </a:t>
            </a:r>
            <a:r>
              <a:rPr lang="es" sz="1350" u="sng">
                <a:solidFill>
                  <a:schemeClr val="hlink"/>
                </a:solidFill>
                <a:latin typeface="DM Sans"/>
                <a:ea typeface="DM Sans"/>
                <a:cs typeface="DM Sans"/>
                <a:sym typeface="DM Sans"/>
                <a:hlinkClick r:id="rId3"/>
              </a:rPr>
              <a:t>buenas prácticas accesibles</a:t>
            </a:r>
            <a:r>
              <a:rPr lang="es" sz="1350">
                <a:latin typeface="DM Sans"/>
                <a:ea typeface="DM Sans"/>
                <a:cs typeface="DM Sans"/>
                <a:sym typeface="DM Sans"/>
              </a:rPr>
              <a:t> incluyen: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atributos como </a:t>
            </a:r>
            <a:r>
              <a:rPr i="1" lang="es" sz="1350">
                <a:latin typeface="DM Sans"/>
                <a:ea typeface="DM Sans"/>
                <a:cs typeface="DM Sans"/>
                <a:sym typeface="DM Sans"/>
              </a:rPr>
              <a:t>alt, aria</a:t>
            </a:r>
            <a:r>
              <a:rPr lang="es" sz="1350">
                <a:latin typeface="DM Sans"/>
                <a:ea typeface="DM Sans"/>
                <a:cs typeface="DM Sans"/>
                <a:sym typeface="DM Sans"/>
              </a:rPr>
              <a:t> y </a:t>
            </a:r>
            <a:r>
              <a:rPr i="1" lang="es" sz="1350">
                <a:latin typeface="DM Sans"/>
                <a:ea typeface="DM Sans"/>
                <a:cs typeface="DM Sans"/>
                <a:sym typeface="DM Sans"/>
              </a:rPr>
              <a:t>role</a:t>
            </a:r>
            <a:endParaRPr i="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Generación de subtítulos para videos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Transcripciones para audios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Tamaños apropiados para elementos web interactivos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Un buen contraste de color.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Podemos comprobar qué tan accesible es nuestro sitio, con la siguiente </a:t>
            </a:r>
            <a:r>
              <a:rPr lang="es" sz="1350" u="sng">
                <a:solidFill>
                  <a:schemeClr val="hlink"/>
                </a:solidFill>
                <a:latin typeface="DM Sans"/>
                <a:ea typeface="DM Sans"/>
                <a:cs typeface="DM Sans"/>
                <a:sym typeface="DM Sans"/>
                <a:hlinkClick r:id="rId4"/>
              </a:rPr>
              <a:t>herramienta</a:t>
            </a:r>
            <a:r>
              <a:rPr lang="es" sz="1350">
                <a:latin typeface="DM Sans"/>
                <a:ea typeface="DM Sans"/>
                <a:cs typeface="DM Sans"/>
                <a:sym typeface="DM Sans"/>
              </a:rPr>
              <a:t>.</a:t>
            </a:r>
            <a:endParaRPr sz="1350">
              <a:latin typeface="DM Sans"/>
              <a:ea typeface="DM Sans"/>
              <a:cs typeface="DM Sans"/>
              <a:sym typeface="DM Sans"/>
            </a:endParaRPr>
          </a:p>
        </p:txBody>
      </p:sp>
      <p:pic>
        <p:nvPicPr>
          <p:cNvPr id="1016" name="Google Shape;1016;p132"/>
          <p:cNvPicPr preferRelativeResize="0"/>
          <p:nvPr/>
        </p:nvPicPr>
        <p:blipFill>
          <a:blip r:embed="rId5">
            <a:alphaModFix/>
          </a:blip>
          <a:stretch>
            <a:fillRect/>
          </a:stretch>
        </p:blipFill>
        <p:spPr>
          <a:xfrm>
            <a:off x="5746800" y="1809955"/>
            <a:ext cx="1787025" cy="17870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3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Buenas prácticas en el código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sp>
        <p:nvSpPr>
          <p:cNvPr id="175" name="Google Shape;175;p26"/>
          <p:cNvSpPr txBox="1"/>
          <p:nvPr/>
        </p:nvSpPr>
        <p:spPr>
          <a:xfrm>
            <a:off x="1447800" y="3365600"/>
            <a:ext cx="61530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(to </a:t>
            </a:r>
            <a:r>
              <a:rPr b="0" i="0" lang="es" sz="1400" u="none" cap="none" strike="noStrike">
                <a:solidFill>
                  <a:srgbClr val="0451A5"/>
                </a:solidFill>
                <a:latin typeface="Consolas"/>
                <a:ea typeface="Consolas"/>
                <a:cs typeface="Consolas"/>
                <a:sym typeface="Consolas"/>
              </a:rPr>
              <a:t>right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76" name="Google Shape;176;p26"/>
          <p:cNvSpPr txBox="1"/>
          <p:nvPr/>
        </p:nvSpPr>
        <p:spPr>
          <a:xfrm>
            <a:off x="1447800" y="4373775"/>
            <a:ext cx="6153000" cy="3873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Hacia la derecha, desde el rojo hacia el amarillo.</a:t>
            </a:r>
            <a:endParaRPr i="0" sz="1350" u="none" cap="none" strike="noStrike">
              <a:solidFill>
                <a:srgbClr val="000000"/>
              </a:solidFill>
              <a:latin typeface="DM Sans"/>
              <a:ea typeface="DM Sans"/>
              <a:cs typeface="DM Sans"/>
              <a:sym typeface="DM Sans"/>
            </a:endParaRPr>
          </a:p>
        </p:txBody>
      </p:sp>
      <p:pic>
        <p:nvPicPr>
          <p:cNvPr id="177" name="Google Shape;177;p26"/>
          <p:cNvPicPr preferRelativeResize="0"/>
          <p:nvPr/>
        </p:nvPicPr>
        <p:blipFill rotWithShape="1">
          <a:blip r:embed="rId3">
            <a:alphaModFix/>
          </a:blip>
          <a:srcRect b="0" l="0" r="0" t="0"/>
          <a:stretch/>
        </p:blipFill>
        <p:spPr>
          <a:xfrm>
            <a:off x="1550352" y="1840850"/>
            <a:ext cx="5948000" cy="1338457"/>
          </a:xfrm>
          <a:prstGeom prst="rect">
            <a:avLst/>
          </a:prstGeom>
          <a:noFill/>
          <a:ln>
            <a:noFill/>
          </a:ln>
        </p:spPr>
      </p:pic>
      <p:cxnSp>
        <p:nvCxnSpPr>
          <p:cNvPr id="178" name="Google Shape;178;p26"/>
          <p:cNvCxnSpPr/>
          <p:nvPr/>
        </p:nvCxnSpPr>
        <p:spPr>
          <a:xfrm flipH="1" rot="10800000">
            <a:off x="1664475" y="1528175"/>
            <a:ext cx="5648400" cy="13500"/>
          </a:xfrm>
          <a:prstGeom prst="straightConnector1">
            <a:avLst/>
          </a:prstGeom>
          <a:noFill/>
          <a:ln cap="flat" cmpd="sng" w="38100">
            <a:solidFill>
              <a:srgbClr val="EF89D2"/>
            </a:solidFill>
            <a:prstDash val="solid"/>
            <a:round/>
            <a:headEnd len="sm" w="sm" type="none"/>
            <a:tailEnd len="med" w="med" type="triangl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Optimizando el código</a:t>
            </a:r>
            <a:endParaRPr b="1" i="0" sz="4000" u="none" cap="none" strike="noStrike">
              <a:solidFill>
                <a:schemeClr val="dk1"/>
              </a:solidFill>
              <a:latin typeface="DM Sans"/>
              <a:ea typeface="DM Sans"/>
              <a:cs typeface="DM Sans"/>
              <a:sym typeface="DM Sans"/>
            </a:endParaRPr>
          </a:p>
        </p:txBody>
      </p:sp>
      <p:sp>
        <p:nvSpPr>
          <p:cNvPr id="1027" name="Google Shape;1027;p134"/>
          <p:cNvSpPr txBox="1"/>
          <p:nvPr/>
        </p:nvSpPr>
        <p:spPr>
          <a:xfrm>
            <a:off x="457725" y="2364050"/>
            <a:ext cx="5949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Tan importante como la apariencia y visualización de nuestro sitio, es lograr un mantenimiento eficiente.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colaborar en esta tarea, es fundamental que el código fuente (archivos html, css, javascript) de nuestro sitio sea ordenado, legible, y escalable.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Estas características nos permitirán realizar correcciones, introducir modificaciones y ampliar nuestro sitio, de la manera más simple y ordenada.</a:t>
            </a:r>
            <a:endParaRPr sz="1350">
              <a:latin typeface="DM Sans"/>
              <a:ea typeface="DM Sans"/>
              <a:cs typeface="DM Sans"/>
              <a:sym typeface="DM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5"/>
          <p:cNvSpPr txBox="1"/>
          <p:nvPr/>
        </p:nvSpPr>
        <p:spPr>
          <a:xfrm>
            <a:off x="457725" y="1071050"/>
            <a:ext cx="6656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Optimizando el código</a:t>
            </a:r>
            <a:endParaRPr b="1" i="0" sz="4000" u="none" cap="none" strike="noStrike">
              <a:solidFill>
                <a:schemeClr val="dk1"/>
              </a:solidFill>
              <a:latin typeface="DM Sans"/>
              <a:ea typeface="DM Sans"/>
              <a:cs typeface="DM Sans"/>
              <a:sym typeface="DM Sans"/>
            </a:endParaRPr>
          </a:p>
        </p:txBody>
      </p:sp>
      <p:sp>
        <p:nvSpPr>
          <p:cNvPr id="1033" name="Google Shape;1033;p135"/>
          <p:cNvSpPr txBox="1"/>
          <p:nvPr/>
        </p:nvSpPr>
        <p:spPr>
          <a:xfrm>
            <a:off x="457725" y="1983050"/>
            <a:ext cx="63219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lograr las características de legibilidad, escalabilidad, e integridad, podemos implementar ciertas pautas al escribir el código: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b="1" lang="es" sz="1350">
                <a:latin typeface="DM Sans"/>
                <a:ea typeface="DM Sans"/>
                <a:cs typeface="DM Sans"/>
                <a:sym typeface="DM Sans"/>
              </a:rPr>
              <a:t>Usar comentarios:</a:t>
            </a:r>
            <a:r>
              <a:rPr lang="es" sz="1350">
                <a:latin typeface="DM Sans"/>
                <a:ea typeface="DM Sans"/>
                <a:cs typeface="DM Sans"/>
                <a:sym typeface="DM Sans"/>
              </a:rPr>
              <a:t> comentar el código nos permite volver luego sobre nuestros pasos y poder entender rápidamente qué funcionalidad cumple cada parte. Además, es de gran ayuda cuando trabajamos en proyectos colaborativos.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b="1" lang="es" sz="1350">
                <a:latin typeface="DM Sans"/>
                <a:ea typeface="DM Sans"/>
                <a:cs typeface="DM Sans"/>
                <a:sym typeface="DM Sans"/>
              </a:rPr>
              <a:t>Ser consistentes en los nombres de clases y IDs:</a:t>
            </a:r>
            <a:r>
              <a:rPr lang="es" sz="1350">
                <a:latin typeface="DM Sans"/>
                <a:ea typeface="DM Sans"/>
                <a:cs typeface="DM Sans"/>
                <a:sym typeface="DM Sans"/>
              </a:rPr>
              <a:t> Mantener una coherencia a la hora de declarar nuestras clases y IDs (incluyendo el tipo de escritura, como camelCase), nos permite identificar más fácilmente los elementos a lo largo de todo el proyecto. Para esto, es útil aplicar metodologías como, por ejemplo, BEM.</a:t>
            </a:r>
            <a:endParaRPr sz="1350">
              <a:latin typeface="DM Sans"/>
              <a:ea typeface="DM Sans"/>
              <a:cs typeface="DM Sans"/>
              <a:sym typeface="DM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3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Optimización de imágenes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Tamaño de elementos</a:t>
            </a:r>
            <a:endParaRPr b="1" i="0" sz="4000" u="none" cap="none" strike="noStrike">
              <a:solidFill>
                <a:schemeClr val="dk1"/>
              </a:solidFill>
              <a:latin typeface="DM Sans"/>
              <a:ea typeface="DM Sans"/>
              <a:cs typeface="DM Sans"/>
              <a:sym typeface="DM Sans"/>
            </a:endParaRPr>
          </a:p>
        </p:txBody>
      </p:sp>
      <p:sp>
        <p:nvSpPr>
          <p:cNvPr id="1044" name="Google Shape;1044;p137"/>
          <p:cNvSpPr txBox="1"/>
          <p:nvPr/>
        </p:nvSpPr>
        <p:spPr>
          <a:xfrm>
            <a:off x="457725" y="2364050"/>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se observa en el gráfico, las imágenes y los videos ocupan la mayor parte del espacio de la web, lo que afecta el rendimiento.</a:t>
            </a:r>
            <a:endParaRPr b="0" i="0" sz="1350" u="none" cap="none" strike="noStrike">
              <a:solidFill>
                <a:srgbClr val="000000"/>
              </a:solidFill>
              <a:latin typeface="DM Sans"/>
              <a:ea typeface="DM Sans"/>
              <a:cs typeface="DM Sans"/>
              <a:sym typeface="DM Sans"/>
            </a:endParaRPr>
          </a:p>
        </p:txBody>
      </p:sp>
      <p:pic>
        <p:nvPicPr>
          <p:cNvPr id="1045" name="Google Shape;1045;p137"/>
          <p:cNvPicPr preferRelativeResize="0"/>
          <p:nvPr/>
        </p:nvPicPr>
        <p:blipFill>
          <a:blip r:embed="rId3">
            <a:alphaModFix/>
          </a:blip>
          <a:stretch>
            <a:fillRect/>
          </a:stretch>
        </p:blipFill>
        <p:spPr>
          <a:xfrm>
            <a:off x="5187825" y="1141256"/>
            <a:ext cx="3525550" cy="325246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8"/>
          <p:cNvSpPr txBox="1"/>
          <p:nvPr/>
        </p:nvSpPr>
        <p:spPr>
          <a:xfrm>
            <a:off x="473350" y="619525"/>
            <a:ext cx="8141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¿CÓMO OPTIMIZAR IMÁGENES PARA LA WEB Y MEJORAR EL RENDIMIENTO DE MI SITIO?</a:t>
            </a:r>
            <a:endParaRPr b="1" i="0" sz="3000" u="none" cap="none" strike="noStrike">
              <a:solidFill>
                <a:schemeClr val="dk1"/>
              </a:solidFill>
              <a:latin typeface="DM Sans"/>
              <a:ea typeface="DM Sans"/>
              <a:cs typeface="DM Sans"/>
              <a:sym typeface="DM Sans"/>
            </a:endParaRPr>
          </a:p>
        </p:txBody>
      </p:sp>
      <p:sp>
        <p:nvSpPr>
          <p:cNvPr id="1051" name="Google Shape;1051;p138"/>
          <p:cNvSpPr txBox="1"/>
          <p:nvPr/>
        </p:nvSpPr>
        <p:spPr>
          <a:xfrm>
            <a:off x="473350" y="224342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El objetivo principal de formatear tus imágenes es encontrar el equilibrio entre el tamaño de archivo menor y una calidad aceptable. </a:t>
            </a:r>
            <a:endParaRPr b="0" i="0" sz="1350" u="none" cap="none" strike="noStrike">
              <a:solidFill>
                <a:srgbClr val="000000"/>
              </a:solidFill>
              <a:highlight>
                <a:schemeClr val="accent6"/>
              </a:highlight>
              <a:latin typeface="DM Sans"/>
              <a:ea typeface="DM Sans"/>
              <a:cs typeface="DM Sans"/>
              <a:sym typeface="DM Sans"/>
            </a:endParaRPr>
          </a:p>
        </p:txBody>
      </p:sp>
      <p:sp>
        <p:nvSpPr>
          <p:cNvPr id="1052" name="Google Shape;1052;p138"/>
          <p:cNvSpPr txBox="1"/>
          <p:nvPr/>
        </p:nvSpPr>
        <p:spPr>
          <a:xfrm>
            <a:off x="4498850" y="224342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más de una manera de realizar casi todas estas optimizaciones. Una de las formas más populares es simplemente comprimirlas antes de cargarlas. Normalmente, esto se puede hacer mediante una herramienta como Adobe Photoshop o Affinity Photo.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Aspectos a considerar</a:t>
            </a:r>
            <a:endParaRPr b="1" i="0" sz="4000" u="none" cap="none" strike="noStrike">
              <a:solidFill>
                <a:schemeClr val="dk1"/>
              </a:solidFill>
              <a:latin typeface="DM Sans"/>
              <a:ea typeface="DM Sans"/>
              <a:cs typeface="DM Sans"/>
              <a:sym typeface="DM Sans"/>
            </a:endParaRPr>
          </a:p>
        </p:txBody>
      </p:sp>
      <p:sp>
        <p:nvSpPr>
          <p:cNvPr id="1058" name="Google Shape;1058;p139"/>
          <p:cNvSpPr/>
          <p:nvPr/>
        </p:nvSpPr>
        <p:spPr>
          <a:xfrm>
            <a:off x="1376733" y="1785410"/>
            <a:ext cx="960600" cy="9372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39"/>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Formato de archivo</a:t>
            </a:r>
            <a:endParaRPr b="1" i="0" sz="1400" u="none" cap="none" strike="noStrike">
              <a:solidFill>
                <a:srgbClr val="000000"/>
              </a:solidFill>
              <a:latin typeface="DM Sans"/>
              <a:ea typeface="DM Sans"/>
              <a:cs typeface="DM Sans"/>
              <a:sym typeface="DM Sans"/>
            </a:endParaRPr>
          </a:p>
        </p:txBody>
      </p:sp>
      <p:sp>
        <p:nvSpPr>
          <p:cNvPr id="1060" name="Google Shape;1060;p139"/>
          <p:cNvSpPr txBox="1"/>
          <p:nvPr/>
        </p:nvSpPr>
        <p:spPr>
          <a:xfrm>
            <a:off x="5157800" y="276605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Tipo de comprensión</a:t>
            </a:r>
            <a:endParaRPr b="1" i="0" sz="1400" u="none" cap="none" strike="noStrike">
              <a:solidFill>
                <a:srgbClr val="000000"/>
              </a:solidFill>
              <a:latin typeface="DM Sans"/>
              <a:ea typeface="DM Sans"/>
              <a:cs typeface="DM Sans"/>
              <a:sym typeface="DM Sans"/>
            </a:endParaRPr>
          </a:p>
        </p:txBody>
      </p:sp>
      <p:pic>
        <p:nvPicPr>
          <p:cNvPr id="1061" name="Google Shape;1061;p139"/>
          <p:cNvPicPr preferRelativeResize="0"/>
          <p:nvPr/>
        </p:nvPicPr>
        <p:blipFill>
          <a:blip r:embed="rId3">
            <a:alphaModFix/>
          </a:blip>
          <a:stretch>
            <a:fillRect/>
          </a:stretch>
        </p:blipFill>
        <p:spPr>
          <a:xfrm>
            <a:off x="1638163" y="2008738"/>
            <a:ext cx="533525" cy="533525"/>
          </a:xfrm>
          <a:prstGeom prst="rect">
            <a:avLst/>
          </a:prstGeom>
          <a:noFill/>
          <a:ln>
            <a:noFill/>
          </a:ln>
        </p:spPr>
      </p:pic>
      <p:sp>
        <p:nvSpPr>
          <p:cNvPr id="1062" name="Google Shape;1062;p139"/>
          <p:cNvSpPr/>
          <p:nvPr/>
        </p:nvSpPr>
        <p:spPr>
          <a:xfrm>
            <a:off x="5652958" y="1806910"/>
            <a:ext cx="960600" cy="9372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3" name="Google Shape;1063;p139"/>
          <p:cNvPicPr preferRelativeResize="0"/>
          <p:nvPr/>
        </p:nvPicPr>
        <p:blipFill>
          <a:blip r:embed="rId4">
            <a:alphaModFix/>
          </a:blip>
          <a:stretch>
            <a:fillRect/>
          </a:stretch>
        </p:blipFill>
        <p:spPr>
          <a:xfrm>
            <a:off x="5841023" y="1961775"/>
            <a:ext cx="584451" cy="584451"/>
          </a:xfrm>
          <a:prstGeom prst="rect">
            <a:avLst/>
          </a:prstGeom>
          <a:noFill/>
          <a:ln>
            <a:noFill/>
          </a:ln>
        </p:spPr>
      </p:pic>
      <p:sp>
        <p:nvSpPr>
          <p:cNvPr id="1064" name="Google Shape;1064;p139"/>
          <p:cNvSpPr txBox="1"/>
          <p:nvPr/>
        </p:nvSpPr>
        <p:spPr>
          <a:xfrm>
            <a:off x="990250" y="3414050"/>
            <a:ext cx="6174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Elegir la combinación adecuada puede reducir el tamaño de la imagen. Tendrás que experimentar con cada imagen o formato de archivo para ver cuál funciona mejor.</a:t>
            </a:r>
            <a:endParaRPr sz="1350">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40"/>
          <p:cNvSpPr txBox="1"/>
          <p:nvPr/>
        </p:nvSpPr>
        <p:spPr>
          <a:xfrm>
            <a:off x="473350" y="619525"/>
            <a:ext cx="8290800" cy="1209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700">
                <a:solidFill>
                  <a:schemeClr val="dk1"/>
                </a:solidFill>
                <a:latin typeface="DM Sans"/>
                <a:ea typeface="DM Sans"/>
                <a:cs typeface="DM Sans"/>
                <a:sym typeface="DM Sans"/>
              </a:rPr>
              <a:t>Elegir el formato de archivo correcto</a:t>
            </a:r>
            <a:endParaRPr b="1" i="0" sz="3700" u="none" cap="none" strike="noStrike">
              <a:solidFill>
                <a:schemeClr val="dk1"/>
              </a:solidFill>
              <a:latin typeface="DM Sans"/>
              <a:ea typeface="DM Sans"/>
              <a:cs typeface="DM Sans"/>
              <a:sym typeface="DM Sans"/>
            </a:endParaRPr>
          </a:p>
        </p:txBody>
      </p:sp>
      <p:grpSp>
        <p:nvGrpSpPr>
          <p:cNvPr id="1070" name="Google Shape;1070;p140"/>
          <p:cNvGrpSpPr/>
          <p:nvPr/>
        </p:nvGrpSpPr>
        <p:grpSpPr>
          <a:xfrm>
            <a:off x="439675" y="1910200"/>
            <a:ext cx="7715998" cy="2754099"/>
            <a:chOff x="362575" y="1728275"/>
            <a:chExt cx="7715998" cy="2754099"/>
          </a:xfrm>
        </p:grpSpPr>
        <p:pic>
          <p:nvPicPr>
            <p:cNvPr id="1071" name="Google Shape;1071;p140"/>
            <p:cNvPicPr preferRelativeResize="0"/>
            <p:nvPr/>
          </p:nvPicPr>
          <p:blipFill>
            <a:blip r:embed="rId3">
              <a:alphaModFix/>
            </a:blip>
            <a:stretch>
              <a:fillRect/>
            </a:stretch>
          </p:blipFill>
          <p:spPr>
            <a:xfrm>
              <a:off x="362575" y="1728275"/>
              <a:ext cx="6065326" cy="2754099"/>
            </a:xfrm>
            <a:prstGeom prst="rect">
              <a:avLst/>
            </a:prstGeom>
            <a:noFill/>
            <a:ln>
              <a:noFill/>
            </a:ln>
          </p:spPr>
        </p:pic>
        <p:pic>
          <p:nvPicPr>
            <p:cNvPr id="1072" name="Google Shape;1072;p140"/>
            <p:cNvPicPr preferRelativeResize="0"/>
            <p:nvPr/>
          </p:nvPicPr>
          <p:blipFill>
            <a:blip r:embed="rId4">
              <a:alphaModFix/>
            </a:blip>
            <a:stretch>
              <a:fillRect/>
            </a:stretch>
          </p:blipFill>
          <p:spPr>
            <a:xfrm>
              <a:off x="6447498" y="2086900"/>
              <a:ext cx="1631075" cy="2036850"/>
            </a:xfrm>
            <a:prstGeom prst="rect">
              <a:avLst/>
            </a:prstGeom>
            <a:noFill/>
            <a:ln>
              <a:noFill/>
            </a:ln>
          </p:spPr>
        </p:pic>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comprensión</a:t>
            </a:r>
            <a:endParaRPr b="1" i="0" sz="4000" u="none" cap="none" strike="noStrike">
              <a:solidFill>
                <a:schemeClr val="dk1"/>
              </a:solidFill>
              <a:latin typeface="DM Sans"/>
              <a:ea typeface="DM Sans"/>
              <a:cs typeface="DM Sans"/>
              <a:sym typeface="DM Sans"/>
            </a:endParaRPr>
          </a:p>
        </p:txBody>
      </p:sp>
      <p:sp>
        <p:nvSpPr>
          <p:cNvPr id="1078" name="Google Shape;1078;p141"/>
          <p:cNvSpPr/>
          <p:nvPr/>
        </p:nvSpPr>
        <p:spPr>
          <a:xfrm>
            <a:off x="1376733" y="1785410"/>
            <a:ext cx="960600" cy="9372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41"/>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Con pérdida</a:t>
            </a:r>
            <a:endParaRPr b="1" i="0" sz="1400" u="none" cap="none" strike="noStrike">
              <a:solidFill>
                <a:srgbClr val="000000"/>
              </a:solidFill>
              <a:latin typeface="DM Sans"/>
              <a:ea typeface="DM Sans"/>
              <a:cs typeface="DM Sans"/>
              <a:sym typeface="DM Sans"/>
            </a:endParaRPr>
          </a:p>
        </p:txBody>
      </p:sp>
      <p:sp>
        <p:nvSpPr>
          <p:cNvPr id="1080" name="Google Shape;1080;p141"/>
          <p:cNvSpPr txBox="1"/>
          <p:nvPr/>
        </p:nvSpPr>
        <p:spPr>
          <a:xfrm>
            <a:off x="515780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Sin pérdida</a:t>
            </a:r>
            <a:endParaRPr b="1" i="0" sz="1400" u="none" cap="none" strike="noStrike">
              <a:solidFill>
                <a:srgbClr val="000000"/>
              </a:solidFill>
              <a:latin typeface="DM Sans"/>
              <a:ea typeface="DM Sans"/>
              <a:cs typeface="DM Sans"/>
              <a:sym typeface="DM Sans"/>
            </a:endParaRPr>
          </a:p>
        </p:txBody>
      </p:sp>
      <p:sp>
        <p:nvSpPr>
          <p:cNvPr id="1081" name="Google Shape;1081;p141"/>
          <p:cNvSpPr/>
          <p:nvPr/>
        </p:nvSpPr>
        <p:spPr>
          <a:xfrm>
            <a:off x="5652958" y="1806910"/>
            <a:ext cx="960600" cy="9372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41"/>
          <p:cNvSpPr txBox="1"/>
          <p:nvPr/>
        </p:nvSpPr>
        <p:spPr>
          <a:xfrm>
            <a:off x="990250" y="3414050"/>
            <a:ext cx="6480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Elegir la combinación adecuada puede reducir el tamaño de la imagen. Tendrás que experimentar con cada imagen o formato de archivo para ver cuál funciona mejor.</a:t>
            </a:r>
            <a:endParaRPr sz="1350">
              <a:latin typeface="DM Sans"/>
              <a:ea typeface="DM Sans"/>
              <a:cs typeface="DM Sans"/>
              <a:sym typeface="DM Sans"/>
            </a:endParaRPr>
          </a:p>
        </p:txBody>
      </p:sp>
      <p:pic>
        <p:nvPicPr>
          <p:cNvPr id="1083" name="Google Shape;1083;p141"/>
          <p:cNvPicPr preferRelativeResize="0"/>
          <p:nvPr/>
        </p:nvPicPr>
        <p:blipFill>
          <a:blip r:embed="rId3">
            <a:alphaModFix/>
          </a:blip>
          <a:stretch>
            <a:fillRect/>
          </a:stretch>
        </p:blipFill>
        <p:spPr>
          <a:xfrm>
            <a:off x="1595885" y="1995975"/>
            <a:ext cx="522276" cy="522276"/>
          </a:xfrm>
          <a:prstGeom prst="rect">
            <a:avLst/>
          </a:prstGeom>
          <a:noFill/>
          <a:ln>
            <a:noFill/>
          </a:ln>
        </p:spPr>
      </p:pic>
      <p:pic>
        <p:nvPicPr>
          <p:cNvPr id="1084" name="Google Shape;1084;p141"/>
          <p:cNvPicPr preferRelativeResize="0"/>
          <p:nvPr/>
        </p:nvPicPr>
        <p:blipFill>
          <a:blip r:embed="rId4">
            <a:alphaModFix/>
          </a:blip>
          <a:stretch>
            <a:fillRect/>
          </a:stretch>
        </p:blipFill>
        <p:spPr>
          <a:xfrm>
            <a:off x="5850075" y="1970828"/>
            <a:ext cx="566350" cy="5663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SVGS</a:t>
            </a:r>
            <a:endParaRPr b="1" i="0" sz="4000" u="none" cap="none" strike="noStrike">
              <a:solidFill>
                <a:schemeClr val="dk1"/>
              </a:solidFill>
              <a:latin typeface="DM Sans"/>
              <a:ea typeface="DM Sans"/>
              <a:cs typeface="DM Sans"/>
              <a:sym typeface="DM Sans"/>
            </a:endParaRPr>
          </a:p>
        </p:txBody>
      </p:sp>
      <p:sp>
        <p:nvSpPr>
          <p:cNvPr id="1090" name="Google Shape;1090;p142"/>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SVG es una imagen vectorial en formato XML, que funciona muy bien para los logotipos, iconos, texto e imágenes sencillas. </a:t>
            </a:r>
            <a:endParaRPr b="0" i="0" sz="1350" u="none" cap="none" strike="noStrike">
              <a:solidFill>
                <a:srgbClr val="000000"/>
              </a:solidFill>
              <a:latin typeface="DM Sans"/>
              <a:ea typeface="DM Sans"/>
              <a:cs typeface="DM Sans"/>
              <a:sym typeface="DM Sans"/>
            </a:endParaRPr>
          </a:p>
        </p:txBody>
      </p:sp>
      <p:pic>
        <p:nvPicPr>
          <p:cNvPr id="1091" name="Google Shape;1091;p142"/>
          <p:cNvPicPr preferRelativeResize="0"/>
          <p:nvPr/>
        </p:nvPicPr>
        <p:blipFill>
          <a:blip r:embed="rId3">
            <a:alphaModFix/>
          </a:blip>
          <a:stretch>
            <a:fillRect/>
          </a:stretch>
        </p:blipFill>
        <p:spPr>
          <a:xfrm>
            <a:off x="5187825" y="1909227"/>
            <a:ext cx="3550925" cy="1736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097" name="Google Shape;1097;p143"/>
          <p:cNvSpPr txBox="1"/>
          <p:nvPr/>
        </p:nvSpPr>
        <p:spPr>
          <a:xfrm>
            <a:off x="473350" y="1397500"/>
            <a:ext cx="72606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descifrar qué formato de archivo tiene cada imagen en esta web</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u="sng">
                <a:solidFill>
                  <a:schemeClr val="hlink"/>
                </a:solidFill>
                <a:latin typeface="DM Sans"/>
                <a:ea typeface="DM Sans"/>
                <a:cs typeface="DM Sans"/>
                <a:sym typeface="DM Sans"/>
                <a:hlinkClick r:id="rId3"/>
              </a:rPr>
              <a:t>https://florhcoderhouse.github.io/formatos-de-imagenes/</a:t>
            </a:r>
            <a:endParaRPr sz="20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Profe, ¡Puedes compartir pantalla!</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rgbClr val="83AEFB"/>
                </a:solidFill>
                <a:latin typeface="DM Sans"/>
                <a:ea typeface="DM Sans"/>
                <a:cs typeface="DM Sans"/>
                <a:sym typeface="DM Sans"/>
              </a:rPr>
              <a:t>Tiempo estimado: 5 minutos</a:t>
            </a:r>
            <a:endParaRPr b="1" i="0" sz="2500" u="none" cap="none" strike="noStrike">
              <a:solidFill>
                <a:srgbClr val="B7B7B7"/>
              </a:solidFill>
              <a:latin typeface="Helvetica Neue"/>
              <a:ea typeface="Helvetica Neue"/>
              <a:cs typeface="Helvetica Neue"/>
              <a:sym typeface="Helvetica Neue"/>
            </a:endParaRPr>
          </a:p>
        </p:txBody>
      </p:sp>
      <p:grpSp>
        <p:nvGrpSpPr>
          <p:cNvPr id="1098" name="Google Shape;1098;p143"/>
          <p:cNvGrpSpPr/>
          <p:nvPr/>
        </p:nvGrpSpPr>
        <p:grpSpPr>
          <a:xfrm>
            <a:off x="473351" y="619523"/>
            <a:ext cx="738900" cy="738900"/>
            <a:chOff x="473351" y="619523"/>
            <a:chExt cx="738900" cy="738900"/>
          </a:xfrm>
        </p:grpSpPr>
        <p:sp>
          <p:nvSpPr>
            <p:cNvPr id="1099" name="Google Shape;1099;p1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0" name="Google Shape;1100;p14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sp>
        <p:nvSpPr>
          <p:cNvPr id="184" name="Google Shape;184;p27"/>
          <p:cNvSpPr txBox="1"/>
          <p:nvPr/>
        </p:nvSpPr>
        <p:spPr>
          <a:xfrm>
            <a:off x="1637200" y="3137004"/>
            <a:ext cx="63429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(to </a:t>
            </a:r>
            <a:r>
              <a:rPr b="0" i="0" lang="es" sz="1400" u="none" cap="none" strike="noStrike">
                <a:solidFill>
                  <a:srgbClr val="0451A5"/>
                </a:solidFill>
                <a:latin typeface="Consolas"/>
                <a:ea typeface="Consolas"/>
                <a:cs typeface="Consolas"/>
                <a:sym typeface="Consolas"/>
              </a:rPr>
              <a:t>bottom</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85" name="Google Shape;185;p27"/>
          <p:cNvSpPr txBox="1"/>
          <p:nvPr/>
        </p:nvSpPr>
        <p:spPr>
          <a:xfrm>
            <a:off x="1637200" y="4145175"/>
            <a:ext cx="6342900" cy="3873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Hacia abajo, desde el rojo hacia el amarillo.</a:t>
            </a:r>
            <a:endParaRPr i="0" sz="1350" u="none" cap="none" strike="noStrike">
              <a:solidFill>
                <a:srgbClr val="000000"/>
              </a:solidFill>
              <a:latin typeface="DM Sans"/>
              <a:ea typeface="DM Sans"/>
              <a:cs typeface="DM Sans"/>
              <a:sym typeface="DM Sans"/>
            </a:endParaRPr>
          </a:p>
        </p:txBody>
      </p:sp>
      <p:pic>
        <p:nvPicPr>
          <p:cNvPr id="186" name="Google Shape;186;p27"/>
          <p:cNvPicPr preferRelativeResize="0"/>
          <p:nvPr/>
        </p:nvPicPr>
        <p:blipFill rotWithShape="1">
          <a:blip r:embed="rId3">
            <a:alphaModFix/>
          </a:blip>
          <a:srcRect b="0" l="0" r="0" t="0"/>
          <a:stretch/>
        </p:blipFill>
        <p:spPr>
          <a:xfrm>
            <a:off x="1742911" y="1654425"/>
            <a:ext cx="6131219" cy="1332280"/>
          </a:xfrm>
          <a:prstGeom prst="rect">
            <a:avLst/>
          </a:prstGeom>
          <a:noFill/>
          <a:ln>
            <a:noFill/>
          </a:ln>
        </p:spPr>
      </p:pic>
      <p:cxnSp>
        <p:nvCxnSpPr>
          <p:cNvPr id="187" name="Google Shape;187;p27"/>
          <p:cNvCxnSpPr/>
          <p:nvPr/>
        </p:nvCxnSpPr>
        <p:spPr>
          <a:xfrm flipH="1">
            <a:off x="1448875" y="1663475"/>
            <a:ext cx="10500" cy="1336800"/>
          </a:xfrm>
          <a:prstGeom prst="straightConnector1">
            <a:avLst/>
          </a:prstGeom>
          <a:noFill/>
          <a:ln cap="flat" cmpd="sng" w="38100">
            <a:solidFill>
              <a:srgbClr val="EF89D2"/>
            </a:solidFill>
            <a:prstDash val="solid"/>
            <a:round/>
            <a:headEnd len="sm" w="sm" type="none"/>
            <a:tailEnd len="med" w="med" type="triangl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44"/>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 imágenes vectoriales, siempre que sea posible.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Elimina datos de imagen innecesarios.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Usa efectos CSS3 tanto como sea posible.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Usa  las fuentes web en lugar de colocar el texto dentro de las imágenes.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1106" name="Google Shape;1106;p144"/>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Reduce la profundidad de bits a una paleta con menos colores.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Usa compresión con pérdida cuando sea posible.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 el tipo de imagen acorde al objetivo a alcanzar. </a:t>
            </a:r>
            <a:endParaRPr sz="1350">
              <a:latin typeface="DM Sans"/>
              <a:ea typeface="DM Sans"/>
              <a:cs typeface="DM Sans"/>
              <a:sym typeface="DM Sans"/>
            </a:endParaRPr>
          </a:p>
        </p:txBody>
      </p:sp>
      <p:sp>
        <p:nvSpPr>
          <p:cNvPr id="1107" name="Google Shape;1107;p144"/>
          <p:cNvSpPr txBox="1"/>
          <p:nvPr/>
        </p:nvSpPr>
        <p:spPr>
          <a:xfrm>
            <a:off x="457725" y="1071050"/>
            <a:ext cx="580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Recomendaciones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45"/>
          <p:cNvSpPr txBox="1"/>
          <p:nvPr/>
        </p:nvSpPr>
        <p:spPr>
          <a:xfrm>
            <a:off x="473350" y="2289175"/>
            <a:ext cx="79299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3"/>
              </a:rPr>
              <a:t>https://www.iloveimg.com/es/comprimir-imagen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4"/>
              </a:rPr>
              <a:t>https://compressjpeg.com/es/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https://imagecompressor.com/es/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https://compressnow.com/es/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1113" name="Google Shape;1113;p145"/>
          <p:cNvSpPr txBox="1"/>
          <p:nvPr/>
        </p:nvSpPr>
        <p:spPr>
          <a:xfrm>
            <a:off x="457725" y="1071050"/>
            <a:ext cx="580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Herramientas de compresión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4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1119" name="Google Shape;1119;p146"/>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EAFF6A"/>
                </a:solidFill>
                <a:latin typeface="DM Sans"/>
                <a:ea typeface="DM Sans"/>
                <a:cs typeface="DM Sans"/>
                <a:sym typeface="DM Sans"/>
              </a:rPr>
              <a:t>#CoderTip</a:t>
            </a:r>
            <a:r>
              <a:rPr b="1" i="0" lang="es" sz="1350" u="none" cap="none" strike="noStrike">
                <a:solidFill>
                  <a:schemeClr val="lt1"/>
                </a:solidFill>
                <a:latin typeface="DM Sans"/>
                <a:ea typeface="DM Sans"/>
                <a:cs typeface="DM Sans"/>
                <a:sym typeface="DM Sans"/>
              </a:rPr>
              <a:t>:</a:t>
            </a:r>
            <a:r>
              <a:rPr b="0" i="0" lang="es" sz="1350" u="none" cap="none" strike="noStrike">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 Ingresa al siguiente link y revisa el material interactivo que preparamos sobre Preguntas Frecuentes, estamos seguros de que allí encontrarás algunas respuestas.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grpSp>
        <p:nvGrpSpPr>
          <p:cNvPr id="1124" name="Google Shape;1124;p147"/>
          <p:cNvGrpSpPr/>
          <p:nvPr/>
        </p:nvGrpSpPr>
        <p:grpSpPr>
          <a:xfrm>
            <a:off x="4202551" y="905623"/>
            <a:ext cx="738900" cy="738900"/>
            <a:chOff x="7208351" y="2467173"/>
            <a:chExt cx="738900" cy="738900"/>
          </a:xfrm>
        </p:grpSpPr>
        <p:sp>
          <p:nvSpPr>
            <p:cNvPr id="1125" name="Google Shape;1125;p14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14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27" name="Google Shape;1127;p14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Tercera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1128" name="Google Shape;1128;p147"/>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grpSp>
        <p:nvGrpSpPr>
          <p:cNvPr id="1133" name="Google Shape;1133;p148"/>
          <p:cNvGrpSpPr/>
          <p:nvPr/>
        </p:nvGrpSpPr>
        <p:grpSpPr>
          <a:xfrm>
            <a:off x="457356" y="468297"/>
            <a:ext cx="431074" cy="431074"/>
            <a:chOff x="7208351" y="2467173"/>
            <a:chExt cx="738900" cy="738900"/>
          </a:xfrm>
        </p:grpSpPr>
        <p:sp>
          <p:nvSpPr>
            <p:cNvPr id="1134" name="Google Shape;1134;p1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1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36" name="Google Shape;1136;p14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p:txBody>
      </p:sp>
      <p:pic>
        <p:nvPicPr>
          <p:cNvPr id="1137" name="Google Shape;1137;p1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38" name="Google Shape;1138;p14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139" name="Google Shape;1139;p148"/>
          <p:cNvSpPr txBox="1"/>
          <p:nvPr/>
        </p:nvSpPr>
        <p:spPr>
          <a:xfrm>
            <a:off x="4945275" y="2998400"/>
            <a:ext cx="3834600" cy="18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Objetivos generales</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la </a:t>
            </a:r>
            <a:r>
              <a:rPr b="1" lang="es" sz="1200">
                <a:solidFill>
                  <a:schemeClr val="dk1"/>
                </a:solidFill>
                <a:latin typeface="DM Sans"/>
                <a:ea typeface="DM Sans"/>
                <a:cs typeface="DM Sans"/>
                <a:sym typeface="DM Sans"/>
              </a:rPr>
              <a:t>estructura final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Efectuar el </a:t>
            </a:r>
            <a:r>
              <a:rPr b="1" lang="es" sz="1200">
                <a:solidFill>
                  <a:schemeClr val="dk1"/>
                </a:solidFill>
                <a:latin typeface="DM Sans"/>
                <a:ea typeface="DM Sans"/>
                <a:cs typeface="DM Sans"/>
                <a:sym typeface="DM Sans"/>
              </a:rPr>
              <a:t>estilo final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correcta implementación de </a:t>
            </a:r>
            <a:r>
              <a:rPr b="1" lang="es" sz="1200">
                <a:solidFill>
                  <a:schemeClr val="dk1"/>
                </a:solidFill>
                <a:latin typeface="DM Sans"/>
                <a:ea typeface="DM Sans"/>
                <a:cs typeface="DM Sans"/>
                <a:sym typeface="DM Sans"/>
              </a:rPr>
              <a:t>SASS.</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chemeClr val="dk1"/>
                </a:solidFill>
                <a:latin typeface="DM Sans"/>
                <a:ea typeface="DM Sans"/>
                <a:cs typeface="DM Sans"/>
                <a:sym typeface="DM Sans"/>
              </a:rPr>
              <a:t>Aplicar técnicas de </a:t>
            </a:r>
            <a:r>
              <a:rPr b="1" lang="es" sz="1200">
                <a:solidFill>
                  <a:schemeClr val="dk1"/>
                </a:solidFill>
                <a:latin typeface="DM Sans"/>
                <a:ea typeface="DM Sans"/>
                <a:cs typeface="DM Sans"/>
                <a:sym typeface="DM Sans"/>
              </a:rPr>
              <a:t>SEO.</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Generar la carga en un </a:t>
            </a:r>
            <a:r>
              <a:rPr b="1" lang="es" sz="1200">
                <a:solidFill>
                  <a:schemeClr val="dk1"/>
                </a:solidFill>
                <a:latin typeface="DM Sans"/>
                <a:ea typeface="DM Sans"/>
                <a:cs typeface="DM Sans"/>
                <a:sym typeface="DM Sans"/>
              </a:rPr>
              <a:t>repositorio en GitHub.</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1140" name="Google Shape;1140;p148"/>
          <p:cNvSpPr txBox="1"/>
          <p:nvPr/>
        </p:nvSpPr>
        <p:spPr>
          <a:xfrm>
            <a:off x="737400" y="2848775"/>
            <a:ext cx="3834600" cy="153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El proyecto completo deberá visibilizarse de manera correcta en dispositivos mobile y desktop. El mismo deberá estar configurado y con código SASS aplicado. Además, deberán mostrar uso de la correcta aplicación del SEO. </a:t>
            </a:r>
            <a:endParaRPr sz="1350" u="sng">
              <a:solidFill>
                <a:srgbClr val="83AEFB"/>
              </a:solidFill>
              <a:latin typeface="DM Sans"/>
              <a:ea typeface="DM Sans"/>
              <a:cs typeface="DM Sans"/>
              <a:sym typeface="DM Sans"/>
            </a:endParaRPr>
          </a:p>
        </p:txBody>
      </p:sp>
      <p:sp>
        <p:nvSpPr>
          <p:cNvPr id="1141" name="Google Shape;1141;p14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8"/>
          <p:cNvSpPr txBox="1"/>
          <p:nvPr/>
        </p:nvSpPr>
        <p:spPr>
          <a:xfrm>
            <a:off x="636450" y="1747150"/>
            <a:ext cx="7873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.json en carpeta comprimida + link al repositorio en GitHub.  Debe tener el nombre </a:t>
            </a:r>
            <a:r>
              <a:rPr lang="es" sz="1200">
                <a:solidFill>
                  <a:schemeClr val="dk1"/>
                </a:solidFill>
                <a:highlight>
                  <a:srgbClr val="EAFF6A"/>
                </a:highlight>
                <a:latin typeface="DM Sans"/>
                <a:ea typeface="DM Sans"/>
                <a:cs typeface="DM Sans"/>
                <a:sym typeface="DM Sans"/>
              </a:rPr>
              <a:t>“PreEntrega3+Apellido</a:t>
            </a:r>
            <a:r>
              <a:rPr lang="es" sz="1200">
                <a:solidFill>
                  <a:srgbClr val="999999"/>
                </a:solidFill>
                <a:highlight>
                  <a:srgbClr val="EAFF6A"/>
                </a:highlight>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 sz="1250">
                <a:solidFill>
                  <a:schemeClr val="dk1"/>
                </a:solidFill>
                <a:latin typeface="DM Sans"/>
                <a:ea typeface="DM Sans"/>
                <a:cs typeface="DM Sans"/>
                <a:sym typeface="DM Sans"/>
              </a:rPr>
              <a:t>Sugerencias: </a:t>
            </a:r>
            <a:r>
              <a:rPr lang="es" sz="1250">
                <a:solidFill>
                  <a:schemeClr val="dk1"/>
                </a:solidFill>
                <a:latin typeface="DM Sans"/>
                <a:ea typeface="DM Sans"/>
                <a:cs typeface="DM Sans"/>
                <a:sym typeface="DM Sans"/>
              </a:rPr>
              <a:t>Activar comentarios en el archivo</a:t>
            </a:r>
            <a:endParaRPr sz="125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149"/>
          <p:cNvGrpSpPr/>
          <p:nvPr/>
        </p:nvGrpSpPr>
        <p:grpSpPr>
          <a:xfrm>
            <a:off x="457356" y="468297"/>
            <a:ext cx="431074" cy="431074"/>
            <a:chOff x="7208351" y="2467173"/>
            <a:chExt cx="738900" cy="738900"/>
          </a:xfrm>
        </p:grpSpPr>
        <p:sp>
          <p:nvSpPr>
            <p:cNvPr id="1148" name="Google Shape;1148;p14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14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50" name="Google Shape;1150;p149"/>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Estructura final de la web</a:t>
            </a:r>
            <a:endParaRPr sz="2500">
              <a:solidFill>
                <a:schemeClr val="dk1"/>
              </a:solidFill>
              <a:latin typeface="DM Sans"/>
              <a:ea typeface="DM Sans"/>
              <a:cs typeface="DM Sans"/>
              <a:sym typeface="DM Sans"/>
            </a:endParaRPr>
          </a:p>
        </p:txBody>
      </p:sp>
      <p:pic>
        <p:nvPicPr>
          <p:cNvPr id="1151" name="Google Shape;1151;p1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52" name="Google Shape;1152;p14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153" name="Google Shape;1153;p149"/>
          <p:cNvSpPr txBox="1"/>
          <p:nvPr/>
        </p:nvSpPr>
        <p:spPr>
          <a:xfrm>
            <a:off x="4451375" y="2378350"/>
            <a:ext cx="4026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Maquetado de la web:</a:t>
            </a:r>
            <a:r>
              <a:rPr lang="es" sz="1200">
                <a:solidFill>
                  <a:schemeClr val="dk1"/>
                </a:solidFill>
                <a:latin typeface="DM Sans"/>
                <a:ea typeface="DM Sans"/>
                <a:cs typeface="DM Sans"/>
                <a:sym typeface="DM Sans"/>
              </a:rPr>
              <a:t> las estructuras deben maquetar a la web en base al framework elegido, haciendo usos de clases utilitarias para armar grillas, elementos web y estilos propios del framework, además del HTML de contenido.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todas las páginas deben tener el contenido estructurado y el estilo linkeado. Agregar las diferentes librerías de JavaScript y CSS pertinentes al framework.</a:t>
            </a:r>
            <a:endParaRPr sz="1350">
              <a:solidFill>
                <a:srgbClr val="999999"/>
              </a:solidFill>
              <a:latin typeface="DM Sans"/>
              <a:ea typeface="DM Sans"/>
              <a:cs typeface="DM Sans"/>
              <a:sym typeface="DM Sans"/>
            </a:endParaRPr>
          </a:p>
        </p:txBody>
      </p:sp>
      <p:sp>
        <p:nvSpPr>
          <p:cNvPr id="1154" name="Google Shape;1154;p149"/>
          <p:cNvSpPr txBox="1"/>
          <p:nvPr/>
        </p:nvSpPr>
        <p:spPr>
          <a:xfrm>
            <a:off x="457350" y="2367275"/>
            <a:ext cx="3834600" cy="208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estructura del HTML con buena indentación, espacios prolijos, y comentarios, siendo usados para comentar secciones y no para ocultar código. Agregar elementos HTML según necesidades de armar contenedores o elementos web determinados, a través del código del framework elegido y la documentación del mismo.</a:t>
            </a:r>
            <a:endParaRPr sz="1350" u="sng">
              <a:solidFill>
                <a:srgbClr val="83AEFB"/>
              </a:solidFill>
              <a:latin typeface="DM Sans"/>
              <a:ea typeface="DM Sans"/>
              <a:cs typeface="DM Sans"/>
              <a:sym typeface="DM Sans"/>
            </a:endParaRPr>
          </a:p>
        </p:txBody>
      </p:sp>
      <p:sp>
        <p:nvSpPr>
          <p:cNvPr id="1155" name="Google Shape;1155;p14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9"/>
          <p:cNvSpPr txBox="1"/>
          <p:nvPr/>
        </p:nvSpPr>
        <p:spPr>
          <a:xfrm>
            <a:off x="581825" y="1997975"/>
            <a:ext cx="524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Formato:</a:t>
            </a:r>
            <a:r>
              <a:rPr lang="es" sz="1200">
                <a:latin typeface="DM Sans"/>
                <a:ea typeface="DM Sans"/>
                <a:cs typeface="DM Sans"/>
                <a:sym typeface="DM Sans"/>
              </a:rPr>
              <a:t> archivo HTML</a:t>
            </a:r>
            <a:endParaRPr sz="1200">
              <a:latin typeface="DM Sans"/>
              <a:ea typeface="DM Sans"/>
              <a:cs typeface="DM Sans"/>
              <a:sym typeface="DM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grpSp>
        <p:nvGrpSpPr>
          <p:cNvPr id="1161" name="Google Shape;1161;p150"/>
          <p:cNvGrpSpPr/>
          <p:nvPr/>
        </p:nvGrpSpPr>
        <p:grpSpPr>
          <a:xfrm>
            <a:off x="457356" y="468297"/>
            <a:ext cx="431074" cy="431074"/>
            <a:chOff x="7208351" y="2467173"/>
            <a:chExt cx="738900" cy="738900"/>
          </a:xfrm>
        </p:grpSpPr>
        <p:sp>
          <p:nvSpPr>
            <p:cNvPr id="1162" name="Google Shape;1162;p15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3" name="Google Shape;1163;p15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64" name="Google Shape;1164;p150"/>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Estilo final de la web</a:t>
            </a:r>
            <a:endParaRPr sz="2500">
              <a:solidFill>
                <a:schemeClr val="dk1"/>
              </a:solidFill>
              <a:latin typeface="DM Sans"/>
              <a:ea typeface="DM Sans"/>
              <a:cs typeface="DM Sans"/>
              <a:sym typeface="DM Sans"/>
            </a:endParaRPr>
          </a:p>
        </p:txBody>
      </p:sp>
      <p:pic>
        <p:nvPicPr>
          <p:cNvPr id="1165" name="Google Shape;1165;p1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66" name="Google Shape;1166;p15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167" name="Google Shape;1167;p150"/>
          <p:cNvSpPr txBox="1"/>
          <p:nvPr/>
        </p:nvSpPr>
        <p:spPr>
          <a:xfrm>
            <a:off x="457350" y="2349225"/>
            <a:ext cx="3834600" cy="221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00000"/>
              </a:lnSpc>
              <a:spcBef>
                <a:spcPts val="0"/>
              </a:spcBef>
              <a:spcAft>
                <a:spcPts val="0"/>
              </a:spcAft>
              <a:buNone/>
            </a:pPr>
            <a:r>
              <a:rPr lang="es" sz="1200">
                <a:solidFill>
                  <a:schemeClr val="dk1"/>
                </a:solidFill>
                <a:latin typeface="DM Sans"/>
                <a:ea typeface="DM Sans"/>
                <a:cs typeface="DM Sans"/>
                <a:sym typeface="DM Sans"/>
              </a:rPr>
              <a:t>Crear archivos de SCSS para darle estilo a la web:</a:t>
            </a:r>
            <a:endParaRPr sz="1200">
              <a:solidFill>
                <a:schemeClr val="dk1"/>
              </a:solidFill>
              <a:latin typeface="DM Sans"/>
              <a:ea typeface="DM Sans"/>
              <a:cs typeface="DM Sans"/>
              <a:sym typeface="DM Sans"/>
            </a:endParaRPr>
          </a:p>
          <a:p>
            <a:pPr indent="-304800" lvl="0" marL="457200" rtl="0" algn="l">
              <a:lnSpc>
                <a:spcPct val="100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Trasladar los estilos creados en CSS a SCSS, haciendo uso correcto del nesting, los mixins, las variables y los operadores de lenguaje SASS.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Formar un archivo de SCSS con una sintaxis correcta, dónde el código no tenga errores, tanto de CSS cómo de compilación.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SASS para personalizar el framework que estás usando.</a:t>
            </a:r>
            <a:endParaRPr sz="1350" u="sng">
              <a:solidFill>
                <a:srgbClr val="83AEFB"/>
              </a:solidFill>
              <a:latin typeface="DM Sans"/>
              <a:ea typeface="DM Sans"/>
              <a:cs typeface="DM Sans"/>
              <a:sym typeface="DM Sans"/>
            </a:endParaRPr>
          </a:p>
        </p:txBody>
      </p:sp>
      <p:sp>
        <p:nvSpPr>
          <p:cNvPr id="1168" name="Google Shape;1168;p15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0"/>
          <p:cNvSpPr txBox="1"/>
          <p:nvPr/>
        </p:nvSpPr>
        <p:spPr>
          <a:xfrm>
            <a:off x="501450" y="1980025"/>
            <a:ext cx="467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121212"/>
                </a:solidFill>
                <a:latin typeface="DM Sans"/>
                <a:ea typeface="DM Sans"/>
                <a:cs typeface="DM Sans"/>
                <a:sym typeface="DM Sans"/>
              </a:rPr>
              <a:t>Formato: </a:t>
            </a:r>
            <a:r>
              <a:rPr lang="es" sz="1200">
                <a:solidFill>
                  <a:srgbClr val="121212"/>
                </a:solidFill>
                <a:latin typeface="DM Sans"/>
                <a:ea typeface="DM Sans"/>
                <a:cs typeface="DM Sans"/>
                <a:sym typeface="DM Sans"/>
              </a:rPr>
              <a:t>Archivo CSS, Archivos SCSS (en GitHub).</a:t>
            </a:r>
            <a:endParaRPr sz="1200">
              <a:solidFill>
                <a:srgbClr val="121212"/>
              </a:solidFill>
              <a:latin typeface="DM Sans"/>
              <a:ea typeface="DM Sans"/>
              <a:cs typeface="DM Sans"/>
              <a:sym typeface="DM Sans"/>
            </a:endParaRPr>
          </a:p>
        </p:txBody>
      </p:sp>
      <p:sp>
        <p:nvSpPr>
          <p:cNvPr id="1170" name="Google Shape;1170;p150"/>
          <p:cNvSpPr txBox="1"/>
          <p:nvPr/>
        </p:nvSpPr>
        <p:spPr>
          <a:xfrm>
            <a:off x="4572000" y="2349325"/>
            <a:ext cx="4026300" cy="246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Estilo avanzado:</a:t>
            </a:r>
            <a:r>
              <a:rPr lang="es" sz="1200">
                <a:solidFill>
                  <a:schemeClr val="dk1"/>
                </a:solidFill>
                <a:latin typeface="DM Sans"/>
                <a:ea typeface="DM Sans"/>
                <a:cs typeface="DM Sans"/>
                <a:sym typeface="DM Sans"/>
              </a:rPr>
              <a:t> se le mejorarán los elementos interactivos aplicando transformaciones, transiciones y/o animaciones. Transforma lo que originalmente eran estilos de CSS en SCSS. Utilizar las características de SCSS para armar estilos de CSS de forma dinámica.</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Estructura de la web:</a:t>
            </a:r>
            <a:r>
              <a:rPr lang="es" sz="1200">
                <a:solidFill>
                  <a:schemeClr val="dk1"/>
                </a:solidFill>
                <a:latin typeface="DM Sans"/>
                <a:ea typeface="DM Sans"/>
                <a:cs typeface="DM Sans"/>
                <a:sym typeface="DM Sans"/>
              </a:rPr>
              <a:t> Usa etiquetas no solo para armar contenido, sino para armar los elementos que van a conformar el layout de la web, los contenedores, etc.</a:t>
            </a:r>
            <a:endParaRPr sz="1350">
              <a:solidFill>
                <a:srgbClr val="999999"/>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grpSp>
        <p:nvGrpSpPr>
          <p:cNvPr id="1175" name="Google Shape;1175;p151"/>
          <p:cNvGrpSpPr/>
          <p:nvPr/>
        </p:nvGrpSpPr>
        <p:grpSpPr>
          <a:xfrm>
            <a:off x="457356" y="468297"/>
            <a:ext cx="431074" cy="431074"/>
            <a:chOff x="7208351" y="2467173"/>
            <a:chExt cx="738900" cy="738900"/>
          </a:xfrm>
        </p:grpSpPr>
        <p:sp>
          <p:nvSpPr>
            <p:cNvPr id="1176" name="Google Shape;1176;p1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7" name="Google Shape;1177;p1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78" name="Google Shape;1178;p151"/>
          <p:cNvSpPr txBox="1"/>
          <p:nvPr/>
        </p:nvSpPr>
        <p:spPr>
          <a:xfrm>
            <a:off x="457350" y="899375"/>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Técnicas SEO</a:t>
            </a:r>
            <a:endParaRPr sz="2500">
              <a:solidFill>
                <a:schemeClr val="dk1"/>
              </a:solidFill>
              <a:latin typeface="DM Sans"/>
              <a:ea typeface="DM Sans"/>
              <a:cs typeface="DM Sans"/>
              <a:sym typeface="DM Sans"/>
            </a:endParaRPr>
          </a:p>
        </p:txBody>
      </p:sp>
      <p:pic>
        <p:nvPicPr>
          <p:cNvPr id="1179" name="Google Shape;1179;p1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80" name="Google Shape;1180;p15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181" name="Google Shape;1181;p151"/>
          <p:cNvSpPr txBox="1"/>
          <p:nvPr/>
        </p:nvSpPr>
        <p:spPr>
          <a:xfrm>
            <a:off x="4129750" y="1916300"/>
            <a:ext cx="4874100" cy="309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a:t>
            </a:r>
            <a:endParaRPr b="1" sz="1200">
              <a:latin typeface="DM Sans"/>
              <a:ea typeface="DM Sans"/>
              <a:cs typeface="DM Sans"/>
              <a:sym typeface="DM Sans"/>
            </a:endParaRPr>
          </a:p>
          <a:p>
            <a:pPr indent="0" lvl="0" marL="0" rtl="0" algn="l">
              <a:lnSpc>
                <a:spcPct val="100000"/>
              </a:lnSpc>
              <a:spcBef>
                <a:spcPts val="100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 de forma correcta para versionar el proyecto. Hacer uso de GitHub para brindar acceso al proyecto versionado.</a:t>
            </a:r>
            <a:endParaRPr sz="1200">
              <a:solidFill>
                <a:schemeClr val="dk1"/>
              </a:solidFill>
              <a:latin typeface="DM Sans"/>
              <a:ea typeface="DM Sans"/>
              <a:cs typeface="DM Sans"/>
              <a:sym typeface="DM Sans"/>
            </a:endParaRPr>
          </a:p>
          <a:p>
            <a:pPr indent="0" lvl="0" marL="0" rtl="0" algn="l">
              <a:spcBef>
                <a:spcPts val="1000"/>
              </a:spcBef>
              <a:spcAft>
                <a:spcPts val="0"/>
              </a:spcAft>
              <a:buNone/>
            </a:pPr>
            <a:r>
              <a:rPr b="1" lang="es" sz="1200">
                <a:solidFill>
                  <a:schemeClr val="dk1"/>
                </a:solidFill>
                <a:latin typeface="DM Sans"/>
                <a:ea typeface="DM Sans"/>
                <a:cs typeface="DM Sans"/>
                <a:sym typeface="DM Sans"/>
              </a:rPr>
              <a:t>Se debe entregar</a:t>
            </a:r>
            <a:endParaRPr b="1" sz="120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Enviar al repositorio todos los archivos necesarios para visualizar correctamente la web.</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.gitignore para evitar enviar archivos irrelevantes para la presentación.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En el repositorio se muestran los commit realizados para actualizar/versionar el código.</a:t>
            </a:r>
            <a:endParaRPr sz="1350" u="sng">
              <a:solidFill>
                <a:srgbClr val="83AEFB"/>
              </a:solidFill>
              <a:latin typeface="DM Sans"/>
              <a:ea typeface="DM Sans"/>
              <a:cs typeface="DM Sans"/>
              <a:sym typeface="DM Sans"/>
            </a:endParaRPr>
          </a:p>
        </p:txBody>
      </p:sp>
      <p:sp>
        <p:nvSpPr>
          <p:cNvPr id="1182" name="Google Shape;1182;p15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1"/>
          <p:cNvSpPr txBox="1"/>
          <p:nvPr/>
        </p:nvSpPr>
        <p:spPr>
          <a:xfrm>
            <a:off x="636450" y="1972125"/>
            <a:ext cx="42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p>
        </p:txBody>
      </p:sp>
      <p:sp>
        <p:nvSpPr>
          <p:cNvPr id="1184" name="Google Shape;1184;p151"/>
          <p:cNvSpPr txBox="1"/>
          <p:nvPr/>
        </p:nvSpPr>
        <p:spPr>
          <a:xfrm>
            <a:off x="539275" y="1984575"/>
            <a:ext cx="3427800" cy="145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Implementar técnicas de SEO como meta tags description, keywords, favicon, completar los alts de las imágenes y utilización de las etiquetas semánticas.</a:t>
            </a:r>
            <a:endParaRPr sz="1200" u="sng">
              <a:solidFill>
                <a:srgbClr val="83AEFB"/>
              </a:solidFill>
              <a:latin typeface="DM Sans"/>
              <a:ea typeface="DM Sans"/>
              <a:cs typeface="DM Sans"/>
              <a:sym typeface="DM Sans"/>
            </a:endParaRPr>
          </a:p>
        </p:txBody>
      </p:sp>
      <p:sp>
        <p:nvSpPr>
          <p:cNvPr id="1185" name="Google Shape;1185;p151"/>
          <p:cNvSpPr txBox="1"/>
          <p:nvPr/>
        </p:nvSpPr>
        <p:spPr>
          <a:xfrm>
            <a:off x="4129750" y="1402725"/>
            <a:ext cx="4252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 sz="2500">
                <a:solidFill>
                  <a:schemeClr val="dk1"/>
                </a:solidFill>
                <a:latin typeface="DM Sans"/>
                <a:ea typeface="DM Sans"/>
                <a:cs typeface="DM Sans"/>
                <a:sym typeface="DM Sans"/>
              </a:rPr>
              <a:t>Repositorio en GitHub</a:t>
            </a:r>
            <a:r>
              <a:rPr lang="es" sz="1200">
                <a:solidFill>
                  <a:schemeClr val="dk1"/>
                </a:solidFill>
                <a:latin typeface="DM Sans"/>
                <a:ea typeface="DM Sans"/>
                <a:cs typeface="DM Sans"/>
                <a:sym typeface="DM Sans"/>
              </a:rPr>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5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Completa esta clase </a:t>
            </a:r>
            <a:endParaRPr b="1" i="0" sz="35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con los siguientes </a:t>
            </a:r>
            <a:endParaRPr b="1" i="0" sz="35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CoderTips</a:t>
            </a:r>
            <a:endParaRPr b="1" i="0" sz="3500" u="none" cap="none" strike="noStrike">
              <a:solidFill>
                <a:schemeClr val="dk1"/>
              </a:solidFill>
              <a:highlight>
                <a:srgbClr val="EAFF6A"/>
              </a:highlight>
              <a:latin typeface="DM Sans"/>
              <a:ea typeface="DM Sans"/>
              <a:cs typeface="DM Sans"/>
              <a:sym typeface="DM Sans"/>
            </a:endParaRPr>
          </a:p>
        </p:txBody>
      </p:sp>
      <p:grpSp>
        <p:nvGrpSpPr>
          <p:cNvPr id="1196" name="Google Shape;1196;p153"/>
          <p:cNvGrpSpPr/>
          <p:nvPr/>
        </p:nvGrpSpPr>
        <p:grpSpPr>
          <a:xfrm>
            <a:off x="4202550" y="994173"/>
            <a:ext cx="738900" cy="738900"/>
            <a:chOff x="4202550" y="994173"/>
            <a:chExt cx="738900" cy="738900"/>
          </a:xfrm>
        </p:grpSpPr>
        <p:sp>
          <p:nvSpPr>
            <p:cNvPr id="1197" name="Google Shape;1197;p15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98" name="Google Shape;1198;p153"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sp>
        <p:nvSpPr>
          <p:cNvPr id="193" name="Google Shape;193;p28"/>
          <p:cNvSpPr txBox="1"/>
          <p:nvPr/>
        </p:nvSpPr>
        <p:spPr>
          <a:xfrm>
            <a:off x="1828800" y="3137005"/>
            <a:ext cx="59622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(to </a:t>
            </a:r>
            <a:r>
              <a:rPr b="0" i="0" lang="es" sz="1400" u="none" cap="none" strike="noStrike">
                <a:solidFill>
                  <a:srgbClr val="0451A5"/>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194" name="Google Shape;194;p28"/>
          <p:cNvSpPr txBox="1"/>
          <p:nvPr/>
        </p:nvSpPr>
        <p:spPr>
          <a:xfrm>
            <a:off x="1828800" y="4145176"/>
            <a:ext cx="5962200" cy="3873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Hacia la izquierda, desde el rojo hacia el amarillo.</a:t>
            </a:r>
            <a:endParaRPr i="0" sz="1350" u="none" cap="none" strike="noStrike">
              <a:solidFill>
                <a:srgbClr val="000000"/>
              </a:solidFill>
              <a:latin typeface="DM Sans"/>
              <a:ea typeface="DM Sans"/>
              <a:cs typeface="DM Sans"/>
              <a:sym typeface="DM Sans"/>
            </a:endParaRPr>
          </a:p>
        </p:txBody>
      </p:sp>
      <p:pic>
        <p:nvPicPr>
          <p:cNvPr id="195" name="Google Shape;195;p28"/>
          <p:cNvPicPr preferRelativeResize="0"/>
          <p:nvPr/>
        </p:nvPicPr>
        <p:blipFill rotWithShape="1">
          <a:blip r:embed="rId3">
            <a:alphaModFix/>
          </a:blip>
          <a:srcRect b="0" l="0" r="0" t="0"/>
          <a:stretch/>
        </p:blipFill>
        <p:spPr>
          <a:xfrm>
            <a:off x="1928168" y="1664025"/>
            <a:ext cx="5763362" cy="1361849"/>
          </a:xfrm>
          <a:prstGeom prst="rect">
            <a:avLst/>
          </a:prstGeom>
          <a:noFill/>
          <a:ln>
            <a:noFill/>
          </a:ln>
        </p:spPr>
      </p:pic>
      <p:cxnSp>
        <p:nvCxnSpPr>
          <p:cNvPr id="196" name="Google Shape;196;p28"/>
          <p:cNvCxnSpPr/>
          <p:nvPr/>
        </p:nvCxnSpPr>
        <p:spPr>
          <a:xfrm flipH="1">
            <a:off x="1991850" y="1377975"/>
            <a:ext cx="5566500" cy="54600"/>
          </a:xfrm>
          <a:prstGeom prst="straightConnector1">
            <a:avLst/>
          </a:prstGeom>
          <a:noFill/>
          <a:ln cap="flat" cmpd="sng" w="38100">
            <a:solidFill>
              <a:srgbClr val="EF89D2"/>
            </a:solidFill>
            <a:prstDash val="solid"/>
            <a:round/>
            <a:headEnd len="sm" w="sm" type="none"/>
            <a:tailEnd len="med" w="med" type="triangl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5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Videos y Podcasts</a:t>
            </a:r>
            <a:endParaRPr b="1" i="0" sz="4000" u="none" cap="none" strike="noStrike">
              <a:solidFill>
                <a:schemeClr val="dk1"/>
              </a:solidFill>
              <a:latin typeface="DM Sans"/>
              <a:ea typeface="DM Sans"/>
              <a:cs typeface="DM Sans"/>
              <a:sym typeface="DM Sans"/>
            </a:endParaRPr>
          </a:p>
        </p:txBody>
      </p:sp>
      <p:grpSp>
        <p:nvGrpSpPr>
          <p:cNvPr id="1204" name="Google Shape;1204;p154"/>
          <p:cNvGrpSpPr/>
          <p:nvPr/>
        </p:nvGrpSpPr>
        <p:grpSpPr>
          <a:xfrm>
            <a:off x="457359" y="468285"/>
            <a:ext cx="431074" cy="431074"/>
            <a:chOff x="4202550" y="994173"/>
            <a:chExt cx="738900" cy="738900"/>
          </a:xfrm>
        </p:grpSpPr>
        <p:sp>
          <p:nvSpPr>
            <p:cNvPr id="1205" name="Google Shape;1205;p15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206" name="Google Shape;1206;p154"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1207" name="Google Shape;1207;p15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CODERTIPS</a:t>
            </a:r>
            <a:endParaRPr b="0" i="0" sz="1400" u="none" cap="none" strike="noStrike">
              <a:solidFill>
                <a:srgbClr val="000000"/>
              </a:solidFill>
              <a:latin typeface="DM Sans"/>
              <a:ea typeface="DM Sans"/>
              <a:cs typeface="DM Sans"/>
              <a:sym typeface="DM Sans"/>
            </a:endParaRPr>
          </a:p>
        </p:txBody>
      </p:sp>
      <p:sp>
        <p:nvSpPr>
          <p:cNvPr id="1208" name="Google Shape;1208;p154"/>
          <p:cNvSpPr txBox="1"/>
          <p:nvPr/>
        </p:nvSpPr>
        <p:spPr>
          <a:xfrm>
            <a:off x="457350" y="1725800"/>
            <a:ext cx="6755100" cy="9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Título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lnSpc>
                <a:spcPct val="115000"/>
              </a:lnSpc>
              <a:spcBef>
                <a:spcPts val="0"/>
              </a:spcBef>
              <a:spcAft>
                <a:spcPts val="1000"/>
              </a:spcAft>
              <a:buClr>
                <a:srgbClr val="EA90FF"/>
              </a:buClr>
              <a:buSzPts val="1350"/>
              <a:buFont typeface="DM Sans"/>
              <a:buChar char="✓"/>
            </a:pPr>
            <a:r>
              <a:rPr lang="es" sz="1350">
                <a:solidFill>
                  <a:schemeClr val="dk1"/>
                </a:solidFill>
                <a:latin typeface="DM Sans"/>
                <a:ea typeface="DM Sans"/>
                <a:cs typeface="DM Sans"/>
                <a:sym typeface="DM Sans"/>
              </a:rPr>
              <a:t>Webinar cómo hacer una página web | Webinar Desarrollo Web | </a:t>
            </a:r>
            <a:r>
              <a:rPr b="1" i="1" lang="es" sz="1350">
                <a:solidFill>
                  <a:srgbClr val="999999"/>
                </a:solidFill>
                <a:latin typeface="DM Sans"/>
                <a:ea typeface="DM Sans"/>
                <a:cs typeface="DM Sans"/>
                <a:sym typeface="DM Sans"/>
              </a:rPr>
              <a:t>CODERHOUSE </a:t>
            </a:r>
            <a:r>
              <a:rPr b="1" lang="es" sz="1350">
                <a:solidFill>
                  <a:srgbClr val="999999"/>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b="1" lang="es" sz="1350" u="sng">
                <a:solidFill>
                  <a:srgbClr val="4285F4"/>
                </a:solidFill>
                <a:latin typeface="DM Sans"/>
                <a:ea typeface="DM Sans"/>
                <a:cs typeface="DM Sans"/>
                <a:sym typeface="DM Sans"/>
                <a:hlinkClick r:id="rId4">
                  <a:extLst>
                    <a:ext uri="{A12FA001-AC4F-418D-AE19-62706E023703}">
                      <ahyp:hlinkClr val="tx"/>
                    </a:ext>
                  </a:extLst>
                </a:hlinkClick>
              </a:rPr>
              <a:t>https://www.youtube.com/watch?v=QlNeEyeWpyM</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5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1214" name="Google Shape;1214;p155"/>
          <p:cNvGrpSpPr/>
          <p:nvPr/>
        </p:nvGrpSpPr>
        <p:grpSpPr>
          <a:xfrm>
            <a:off x="4202550" y="994173"/>
            <a:ext cx="738900" cy="738900"/>
            <a:chOff x="4202550" y="994173"/>
            <a:chExt cx="738900" cy="738900"/>
          </a:xfrm>
        </p:grpSpPr>
        <p:sp>
          <p:nvSpPr>
            <p:cNvPr id="1215" name="Google Shape;1215;p15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216" name="Google Shape;1216;p15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5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1222" name="Google Shape;1222;p156"/>
          <p:cNvGrpSpPr/>
          <p:nvPr/>
        </p:nvGrpSpPr>
        <p:grpSpPr>
          <a:xfrm>
            <a:off x="457359" y="468285"/>
            <a:ext cx="431074" cy="431074"/>
            <a:chOff x="4202550" y="994173"/>
            <a:chExt cx="738900" cy="738900"/>
          </a:xfrm>
        </p:grpSpPr>
        <p:sp>
          <p:nvSpPr>
            <p:cNvPr id="1223" name="Google Shape;1223;p15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224" name="Google Shape;1224;p156"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1225" name="Google Shape;1225;p15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1226" name="Google Shape;1226;p156"/>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1" sz="1100" u="sng" cap="none" strike="noStrike">
              <a:solidFill>
                <a:srgbClr val="83AEFB"/>
              </a:solidFill>
              <a:latin typeface="DM Sans"/>
              <a:ea typeface="DM Sans"/>
              <a:cs typeface="DM Sans"/>
              <a:sym typeface="DM Sans"/>
            </a:endParaRPr>
          </a:p>
        </p:txBody>
      </p:sp>
      <p:sp>
        <p:nvSpPr>
          <p:cNvPr id="1227" name="Google Shape;1227;p156"/>
          <p:cNvSpPr txBox="1"/>
          <p:nvPr/>
        </p:nvSpPr>
        <p:spPr>
          <a:xfrm>
            <a:off x="457350" y="1725800"/>
            <a:ext cx="6218700" cy="149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4"/>
              </a:buClr>
              <a:buSzPts val="1350"/>
              <a:buChar char="✓"/>
            </a:pPr>
            <a:r>
              <a:rPr lang="es" sz="1350" u="sng">
                <a:solidFill>
                  <a:srgbClr val="4285F4"/>
                </a:solidFill>
                <a:latin typeface="DM Sans"/>
                <a:ea typeface="DM Sans"/>
                <a:cs typeface="DM Sans"/>
                <a:sym typeface="DM Sans"/>
                <a:hlinkClick r:id="rId4">
                  <a:extLst>
                    <a:ext uri="{A12FA001-AC4F-418D-AE19-62706E023703}">
                      <ahyp:hlinkClr val="tx"/>
                    </a:ext>
                  </a:extLst>
                </a:hlinkClick>
              </a:rPr>
              <a:t>Escanea tu web para SEO (alternativa 1)</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i="1" lang="es" sz="1350">
                <a:solidFill>
                  <a:srgbClr val="999999"/>
                </a:solidFill>
                <a:latin typeface="DM Sans"/>
                <a:ea typeface="DM Sans"/>
                <a:cs typeface="DM Sans"/>
                <a:sym typeface="DM Sans"/>
              </a:rPr>
              <a:t>GTmetrix</a:t>
            </a:r>
            <a:endParaRPr b="1" i="1"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Char char="✓"/>
            </a:pPr>
            <a:r>
              <a:rPr lang="es" sz="1350" u="sng">
                <a:solidFill>
                  <a:srgbClr val="4285F4"/>
                </a:solidFill>
                <a:latin typeface="DM Sans"/>
                <a:ea typeface="DM Sans"/>
                <a:cs typeface="DM Sans"/>
                <a:sym typeface="DM Sans"/>
                <a:hlinkClick r:id="rId5">
                  <a:extLst>
                    <a:ext uri="{A12FA001-AC4F-418D-AE19-62706E023703}">
                      <ahyp:hlinkClr val="tx"/>
                    </a:ext>
                  </a:extLst>
                </a:hlinkClick>
              </a:rPr>
              <a:t>Escanea tu web para SEO (alternativa 2)</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i="1" lang="es" sz="1350">
                <a:solidFill>
                  <a:srgbClr val="999999"/>
                </a:solidFill>
                <a:latin typeface="DM Sans"/>
                <a:ea typeface="DM Sans"/>
                <a:cs typeface="DM Sans"/>
                <a:sym typeface="DM Sans"/>
              </a:rPr>
              <a:t>Screamingfrog</a:t>
            </a:r>
            <a:endParaRPr b="1" i="1"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Char char="✓"/>
            </a:pPr>
            <a:r>
              <a:rPr lang="es" sz="1350" u="sng">
                <a:solidFill>
                  <a:srgbClr val="4285F4"/>
                </a:solidFill>
                <a:latin typeface="DM Sans"/>
                <a:ea typeface="DM Sans"/>
                <a:cs typeface="DM Sans"/>
                <a:sym typeface="DM Sans"/>
                <a:hlinkClick r:id="rId6">
                  <a:extLst>
                    <a:ext uri="{A12FA001-AC4F-418D-AE19-62706E023703}">
                      <ahyp:hlinkClr val="tx"/>
                    </a:ext>
                  </a:extLst>
                </a:hlinkClick>
              </a:rPr>
              <a:t>Simulador de tags SEO (alternativa 1)</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i="1" lang="es" sz="1350">
                <a:solidFill>
                  <a:srgbClr val="999999"/>
                </a:solidFill>
                <a:latin typeface="DM Sans"/>
                <a:ea typeface="DM Sans"/>
                <a:cs typeface="DM Sans"/>
                <a:sym typeface="DM Sans"/>
              </a:rPr>
              <a:t>Mangools</a:t>
            </a:r>
            <a:endParaRPr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Char char="✓"/>
            </a:pPr>
            <a:r>
              <a:rPr lang="es" sz="1350" u="sng">
                <a:solidFill>
                  <a:srgbClr val="4285F4"/>
                </a:solidFill>
                <a:latin typeface="DM Sans"/>
                <a:ea typeface="DM Sans"/>
                <a:cs typeface="DM Sans"/>
                <a:sym typeface="DM Sans"/>
                <a:hlinkClick r:id="rId7">
                  <a:extLst>
                    <a:ext uri="{A12FA001-AC4F-418D-AE19-62706E023703}">
                      <ahyp:hlinkClr val="tx"/>
                    </a:ext>
                  </a:extLst>
                </a:hlinkClick>
              </a:rPr>
              <a:t>Simulador de tags SEO (alternativa 2)</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i="1" lang="es" sz="1350">
                <a:solidFill>
                  <a:srgbClr val="999999"/>
                </a:solidFill>
                <a:latin typeface="DM Sans"/>
                <a:ea typeface="DM Sans"/>
                <a:cs typeface="DM Sans"/>
                <a:sym typeface="DM Sans"/>
              </a:rPr>
              <a:t>HEY META</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233" name="Google Shape;1233;p157"/>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Comprender  qué es SEO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las reglas básicas de SEO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Aplicar buenas prácticas</a:t>
            </a:r>
            <a:endParaRPr sz="1350">
              <a:solidFill>
                <a:schemeClr val="lt1"/>
              </a:solidFill>
              <a:latin typeface="DM Sans"/>
              <a:ea typeface="DM Sans"/>
              <a:cs typeface="DM Sans"/>
              <a:sym typeface="DM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5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60"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sp>
        <p:nvSpPr>
          <p:cNvPr id="202" name="Google Shape;202;p29"/>
          <p:cNvSpPr txBox="1"/>
          <p:nvPr/>
        </p:nvSpPr>
        <p:spPr>
          <a:xfrm>
            <a:off x="1905000" y="3137005"/>
            <a:ext cx="5798400" cy="1049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linear-gradient</a:t>
            </a:r>
            <a:r>
              <a:rPr b="0" i="0" lang="es" sz="1400" u="none" cap="none" strike="noStrike">
                <a:solidFill>
                  <a:srgbClr val="000000"/>
                </a:solidFill>
                <a:latin typeface="Consolas"/>
                <a:ea typeface="Consolas"/>
                <a:cs typeface="Consolas"/>
                <a:sym typeface="Consolas"/>
              </a:rPr>
              <a:t>(to </a:t>
            </a:r>
            <a:r>
              <a:rPr b="0" i="0" lang="es" sz="1400" u="none" cap="none" strike="noStrike">
                <a:solidFill>
                  <a:srgbClr val="0451A5"/>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203" name="Google Shape;203;p29"/>
          <p:cNvSpPr txBox="1"/>
          <p:nvPr/>
        </p:nvSpPr>
        <p:spPr>
          <a:xfrm>
            <a:off x="1905000" y="4145176"/>
            <a:ext cx="5798400" cy="3873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Hacia arriba, desde el rojo hacia el amarillo.</a:t>
            </a:r>
            <a:endParaRPr i="0" sz="1350" u="none" cap="none" strike="noStrike">
              <a:solidFill>
                <a:srgbClr val="000000"/>
              </a:solidFill>
              <a:latin typeface="DM Sans"/>
              <a:ea typeface="DM Sans"/>
              <a:cs typeface="DM Sans"/>
              <a:sym typeface="DM Sans"/>
            </a:endParaRPr>
          </a:p>
        </p:txBody>
      </p:sp>
      <p:pic>
        <p:nvPicPr>
          <p:cNvPr id="204" name="Google Shape;204;p29"/>
          <p:cNvPicPr preferRelativeResize="0"/>
          <p:nvPr/>
        </p:nvPicPr>
        <p:blipFill rotWithShape="1">
          <a:blip r:embed="rId3">
            <a:alphaModFix/>
          </a:blip>
          <a:srcRect b="0" l="0" r="0" t="0"/>
          <a:stretch/>
        </p:blipFill>
        <p:spPr>
          <a:xfrm>
            <a:off x="2001640" y="1671925"/>
            <a:ext cx="5605096" cy="1366750"/>
          </a:xfrm>
          <a:prstGeom prst="rect">
            <a:avLst/>
          </a:prstGeom>
          <a:noFill/>
          <a:ln>
            <a:noFill/>
          </a:ln>
        </p:spPr>
      </p:pic>
      <p:cxnSp>
        <p:nvCxnSpPr>
          <p:cNvPr id="205" name="Google Shape;205;p29"/>
          <p:cNvCxnSpPr/>
          <p:nvPr/>
        </p:nvCxnSpPr>
        <p:spPr>
          <a:xfrm flipH="1" rot="10800000">
            <a:off x="1623550" y="1773625"/>
            <a:ext cx="13800" cy="1200600"/>
          </a:xfrm>
          <a:prstGeom prst="straightConnector1">
            <a:avLst/>
          </a:prstGeom>
          <a:noFill/>
          <a:ln cap="flat" cmpd="sng" w="38100">
            <a:solidFill>
              <a:srgbClr val="EF89D2"/>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nvSpPr>
        <p:spPr>
          <a:xfrm>
            <a:off x="1344322" y="3047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G</a:t>
            </a:r>
            <a:r>
              <a:rPr b="1" lang="es" sz="4000">
                <a:latin typeface="DM Sans"/>
                <a:ea typeface="DM Sans"/>
                <a:cs typeface="DM Sans"/>
                <a:sym typeface="DM Sans"/>
              </a:rPr>
              <a:t>radientes</a:t>
            </a:r>
            <a:endParaRPr b="1" sz="4000" u="none" cap="none" strike="noStrike">
              <a:solidFill>
                <a:srgbClr val="000000"/>
              </a:solidFill>
              <a:latin typeface="DM Sans"/>
              <a:ea typeface="DM Sans"/>
              <a:cs typeface="DM Sans"/>
              <a:sym typeface="DM Sans"/>
            </a:endParaRPr>
          </a:p>
        </p:txBody>
      </p:sp>
      <p:sp>
        <p:nvSpPr>
          <p:cNvPr id="211" name="Google Shape;211;p30"/>
          <p:cNvSpPr txBox="1"/>
          <p:nvPr/>
        </p:nvSpPr>
        <p:spPr>
          <a:xfrm>
            <a:off x="1120975" y="1638750"/>
            <a:ext cx="3226500" cy="1672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.clase</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lang="es">
                <a:solidFill>
                  <a:srgbClr val="795E26"/>
                </a:solidFill>
                <a:latin typeface="Consolas"/>
                <a:ea typeface="Consolas"/>
                <a:cs typeface="Consolas"/>
                <a:sym typeface="Consolas"/>
              </a:rPr>
              <a:t>radial-gradient(circle, red, gold);</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212" name="Google Shape;212;p30"/>
          <p:cNvSpPr txBox="1"/>
          <p:nvPr/>
        </p:nvSpPr>
        <p:spPr>
          <a:xfrm>
            <a:off x="544375" y="1199250"/>
            <a:ext cx="3130200" cy="591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rPr lang="es" sz="1350">
                <a:solidFill>
                  <a:srgbClr val="000000"/>
                </a:solidFill>
                <a:highlight>
                  <a:srgbClr val="FFFFFF"/>
                </a:highlight>
                <a:latin typeface="DM Sans"/>
                <a:ea typeface="DM Sans"/>
                <a:cs typeface="DM Sans"/>
                <a:sym typeface="DM Sans"/>
              </a:rPr>
              <a:t>👉 </a:t>
            </a:r>
            <a:r>
              <a:rPr i="0" lang="es" sz="1350" u="none" cap="none" strike="noStrike">
                <a:solidFill>
                  <a:srgbClr val="000000"/>
                </a:solidFill>
                <a:highlight>
                  <a:srgbClr val="FFFFFF"/>
                </a:highlight>
                <a:latin typeface="DM Sans"/>
                <a:ea typeface="DM Sans"/>
                <a:cs typeface="DM Sans"/>
                <a:sym typeface="DM Sans"/>
              </a:rPr>
              <a:t>Gradientes </a:t>
            </a:r>
            <a:r>
              <a:rPr lang="es" sz="1350">
                <a:highlight>
                  <a:srgbClr val="FFFFFF"/>
                </a:highlight>
                <a:latin typeface="DM Sans"/>
                <a:ea typeface="DM Sans"/>
                <a:cs typeface="DM Sans"/>
                <a:sym typeface="DM Sans"/>
              </a:rPr>
              <a:t>radiales</a:t>
            </a:r>
            <a:r>
              <a:rPr i="0" lang="es" sz="1350" u="none" cap="none" strike="noStrike">
                <a:solidFill>
                  <a:srgbClr val="000000"/>
                </a:solidFill>
                <a:highlight>
                  <a:srgbClr val="FFFFFF"/>
                </a:highlight>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213" name="Google Shape;213;p30"/>
          <p:cNvSpPr txBox="1"/>
          <p:nvPr/>
        </p:nvSpPr>
        <p:spPr>
          <a:xfrm>
            <a:off x="459250" y="3522075"/>
            <a:ext cx="7596300" cy="11157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lang="es" sz="1350">
                <a:highlight>
                  <a:srgbClr val="FFFFFF"/>
                </a:highlight>
                <a:latin typeface="DM Sans"/>
                <a:ea typeface="DM Sans"/>
                <a:cs typeface="DM Sans"/>
                <a:sym typeface="DM Sans"/>
              </a:rPr>
              <a:t>Como mínimo, debes escoger una forma específica entre circle y ellipse (que si no es indicada, se usará ellipse), y los colores del gradiente a utilizar.</a:t>
            </a:r>
            <a:endParaRPr i="0" sz="1350" u="none" cap="none" strike="noStrike">
              <a:solidFill>
                <a:srgbClr val="000000"/>
              </a:solidFill>
              <a:highlight>
                <a:srgbClr val="FFFFFF"/>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30"/>
          <p:cNvPicPr preferRelativeResize="0"/>
          <p:nvPr/>
        </p:nvPicPr>
        <p:blipFill>
          <a:blip r:embed="rId3">
            <a:alphaModFix/>
          </a:blip>
          <a:stretch>
            <a:fillRect/>
          </a:stretch>
        </p:blipFill>
        <p:spPr>
          <a:xfrm>
            <a:off x="5353300" y="1154915"/>
            <a:ext cx="2228927" cy="2214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nvSpPr>
        <p:spPr>
          <a:xfrm>
            <a:off x="653575" y="291575"/>
            <a:ext cx="375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Gradientes</a:t>
            </a:r>
            <a:endParaRPr b="1" sz="4000" u="none" cap="none" strike="noStrike">
              <a:solidFill>
                <a:srgbClr val="000000"/>
              </a:solidFill>
              <a:latin typeface="DM Sans"/>
              <a:ea typeface="DM Sans"/>
              <a:cs typeface="DM Sans"/>
              <a:sym typeface="DM Sans"/>
            </a:endParaRPr>
          </a:p>
        </p:txBody>
      </p:sp>
      <p:sp>
        <p:nvSpPr>
          <p:cNvPr id="220" name="Google Shape;220;p31"/>
          <p:cNvSpPr txBox="1"/>
          <p:nvPr/>
        </p:nvSpPr>
        <p:spPr>
          <a:xfrm>
            <a:off x="1209925" y="1112100"/>
            <a:ext cx="3758400" cy="1947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#grad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rgbClr val="000000"/>
                </a:solidFill>
                <a:latin typeface="Consolas"/>
                <a:ea typeface="Consolas"/>
                <a:cs typeface="Consolas"/>
                <a:sym typeface="Consolas"/>
              </a:rPr>
              <a:t>: </a:t>
            </a:r>
            <a:r>
              <a:rPr lang="es">
                <a:solidFill>
                  <a:srgbClr val="795E26"/>
                </a:solidFill>
                <a:latin typeface="Consolas"/>
                <a:ea typeface="Consolas"/>
                <a:cs typeface="Consolas"/>
                <a:sym typeface="Consolas"/>
              </a:rPr>
              <a:t>radial</a:t>
            </a:r>
            <a:r>
              <a:rPr b="0" i="0" lang="es" sz="1400" u="none" cap="none" strike="noStrike">
                <a:solidFill>
                  <a:srgbClr val="795E26"/>
                </a:solidFill>
                <a:latin typeface="Consolas"/>
                <a:ea typeface="Consolas"/>
                <a:cs typeface="Consolas"/>
                <a:sym typeface="Consolas"/>
              </a:rPr>
              <a:t>-gradient</a:t>
            </a:r>
            <a:r>
              <a:rPr b="0" i="0" lang="es" sz="1400" u="none" cap="none" strike="noStrike">
                <a:solidFill>
                  <a:srgbClr val="000000"/>
                </a:solidFill>
                <a:latin typeface="Consolas"/>
                <a:ea typeface="Consolas"/>
                <a:cs typeface="Consolas"/>
                <a:sym typeface="Consolas"/>
              </a:rPr>
              <a:t>(</a:t>
            </a:r>
            <a:r>
              <a:rPr lang="es">
                <a:latin typeface="Consolas"/>
                <a:ea typeface="Consolas"/>
                <a:cs typeface="Consolas"/>
                <a:sym typeface="Consolas"/>
              </a:rPr>
              <a:t>ellipse 250px 100px, lightgreen,darkslateblue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Consolas"/>
              <a:ea typeface="Consolas"/>
              <a:cs typeface="Consolas"/>
              <a:sym typeface="Consolas"/>
            </a:endParaRPr>
          </a:p>
        </p:txBody>
      </p:sp>
      <p:sp>
        <p:nvSpPr>
          <p:cNvPr id="221" name="Google Shape;221;p31"/>
          <p:cNvSpPr txBox="1"/>
          <p:nvPr/>
        </p:nvSpPr>
        <p:spPr>
          <a:xfrm>
            <a:off x="1209925" y="3182125"/>
            <a:ext cx="6385200" cy="619200"/>
          </a:xfrm>
          <a:prstGeom prst="rect">
            <a:avLst/>
          </a:prstGeom>
          <a:solidFill>
            <a:srgbClr val="EA9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1350">
                <a:latin typeface="DM Sans"/>
                <a:ea typeface="DM Sans"/>
                <a:cs typeface="DM Sans"/>
                <a:sym typeface="DM Sans"/>
              </a:rPr>
              <a:t>Gradiente radial con forma de elipse. Opcionalmente, indicamos su tamaño.</a:t>
            </a:r>
            <a:endParaRPr i="0" sz="1350" u="none" cap="none" strike="noStrike">
              <a:solidFill>
                <a:srgbClr val="000000"/>
              </a:solidFill>
              <a:latin typeface="DM Sans"/>
              <a:ea typeface="DM Sans"/>
              <a:cs typeface="DM Sans"/>
              <a:sym typeface="DM Sans"/>
            </a:endParaRPr>
          </a:p>
        </p:txBody>
      </p:sp>
      <p:pic>
        <p:nvPicPr>
          <p:cNvPr id="222" name="Google Shape;222;p31"/>
          <p:cNvPicPr preferRelativeResize="0"/>
          <p:nvPr/>
        </p:nvPicPr>
        <p:blipFill>
          <a:blip r:embed="rId3">
            <a:alphaModFix/>
          </a:blip>
          <a:stretch>
            <a:fillRect/>
          </a:stretch>
        </p:blipFill>
        <p:spPr>
          <a:xfrm>
            <a:off x="5611393" y="989375"/>
            <a:ext cx="2092000" cy="2070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28" name="Google Shape;228;p3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29" name="Google Shape;229;p32"/>
          <p:cNvGrpSpPr/>
          <p:nvPr/>
        </p:nvGrpSpPr>
        <p:grpSpPr>
          <a:xfrm>
            <a:off x="473351" y="619523"/>
            <a:ext cx="738900" cy="738900"/>
            <a:chOff x="473351" y="619523"/>
            <a:chExt cx="738900" cy="738900"/>
          </a:xfrm>
        </p:grpSpPr>
        <p:sp>
          <p:nvSpPr>
            <p:cNvPr id="230" name="Google Shape;230;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Transformaciones</a:t>
            </a:r>
            <a:endParaRPr b="1" sz="4000">
              <a:solidFill>
                <a:srgbClr val="83AEFB"/>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544850" y="2252975"/>
            <a:ext cx="8194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4000">
                <a:solidFill>
                  <a:srgbClr val="EAFF6A"/>
                </a:solidFill>
                <a:latin typeface="DM Sans"/>
                <a:ea typeface="DM Sans"/>
                <a:cs typeface="DM Sans"/>
                <a:sym typeface="DM Sans"/>
              </a:rPr>
              <a:t>Animaciones &amp; SEO y buenas prácticas</a:t>
            </a:r>
            <a:endParaRPr b="1" sz="44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08.</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nvSpPr>
        <p:spPr>
          <a:xfrm>
            <a:off x="726150" y="1337150"/>
            <a:ext cx="8028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24292E"/>
                </a:solidFill>
                <a:latin typeface="DM Sans"/>
                <a:ea typeface="DM Sans"/>
                <a:cs typeface="DM Sans"/>
                <a:sym typeface="DM Sans"/>
              </a:rPr>
              <a:t>Una transformación es una modificación de la forma en que se muestra un elemento. Todo elemento transformado por CSS cambia la forma en que se ve, </a:t>
            </a:r>
            <a:r>
              <a:rPr i="0" lang="es" sz="1350" u="none" cap="none" strike="noStrike">
                <a:solidFill>
                  <a:srgbClr val="24292E"/>
                </a:solidFill>
                <a:highlight>
                  <a:srgbClr val="EAFF6A"/>
                </a:highlight>
                <a:latin typeface="DM Sans"/>
                <a:ea typeface="DM Sans"/>
                <a:cs typeface="DM Sans"/>
                <a:sym typeface="DM Sans"/>
              </a:rPr>
              <a:t>pero no el lugar que ocupa</a:t>
            </a:r>
            <a:r>
              <a:rPr i="0" lang="es" sz="1350" u="none" cap="none" strike="noStrike">
                <a:solidFill>
                  <a:srgbClr val="24292E"/>
                </a:solidFill>
                <a:latin typeface="DM Sans"/>
                <a:ea typeface="DM Sans"/>
                <a:cs typeface="DM Sans"/>
                <a:sym typeface="DM Sans"/>
              </a:rPr>
              <a:t>. Los efectos que se pueden lograr son:  </a:t>
            </a:r>
            <a:br>
              <a:rPr i="0" lang="es" sz="1350" u="none" cap="none" strike="noStrike">
                <a:solidFill>
                  <a:srgbClr val="24292E"/>
                </a:solidFill>
                <a:latin typeface="DM Sans"/>
                <a:ea typeface="DM Sans"/>
                <a:cs typeface="DM Sans"/>
                <a:sym typeface="DM Sans"/>
              </a:rPr>
            </a:br>
            <a:endParaRPr i="0" sz="1350" u="none" cap="none" strike="noStrike">
              <a:solidFill>
                <a:srgbClr val="24292E"/>
              </a:solidFill>
              <a:latin typeface="DM Sans"/>
              <a:ea typeface="DM Sans"/>
              <a:cs typeface="DM Sans"/>
              <a:sym typeface="DM Sans"/>
            </a:endParaRPr>
          </a:p>
          <a:p>
            <a:pPr indent="-314325" lvl="0" marL="457200" marR="0" rtl="0" algn="l">
              <a:lnSpc>
                <a:spcPct val="115000"/>
              </a:lnSpc>
              <a:spcBef>
                <a:spcPts val="1200"/>
              </a:spcBef>
              <a:spcAft>
                <a:spcPts val="0"/>
              </a:spcAft>
              <a:buClr>
                <a:srgbClr val="EAFF6A"/>
              </a:buClr>
              <a:buSzPts val="1350"/>
              <a:buFont typeface="DM Sans"/>
              <a:buChar char="●"/>
            </a:pPr>
            <a:r>
              <a:rPr i="0" lang="es" sz="1350" u="none" cap="none" strike="noStrike">
                <a:solidFill>
                  <a:srgbClr val="24292E"/>
                </a:solidFill>
                <a:latin typeface="DM Sans"/>
                <a:ea typeface="DM Sans"/>
                <a:cs typeface="DM Sans"/>
                <a:sym typeface="DM Sans"/>
              </a:rPr>
              <a:t>Mover un elemento de lugar.  </a:t>
            </a:r>
            <a:endParaRPr i="0" sz="1350" u="none" cap="none" strike="noStrike">
              <a:solidFill>
                <a:srgbClr val="24292E"/>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i="0" lang="es" sz="1350" u="none" cap="none" strike="noStrike">
                <a:solidFill>
                  <a:srgbClr val="24292E"/>
                </a:solidFill>
                <a:latin typeface="DM Sans"/>
                <a:ea typeface="DM Sans"/>
                <a:cs typeface="DM Sans"/>
                <a:sym typeface="DM Sans"/>
              </a:rPr>
              <a:t>Escalar el tamaño de un elemento.  </a:t>
            </a:r>
            <a:endParaRPr i="0" sz="1350" u="none" cap="none" strike="noStrike">
              <a:solidFill>
                <a:srgbClr val="24292E"/>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i="0" lang="es" sz="1350" u="none" cap="none" strike="noStrike">
                <a:solidFill>
                  <a:srgbClr val="24292E"/>
                </a:solidFill>
                <a:latin typeface="DM Sans"/>
                <a:ea typeface="DM Sans"/>
                <a:cs typeface="DM Sans"/>
                <a:sym typeface="DM Sans"/>
              </a:rPr>
              <a:t>Voltear y girar elementos.  </a:t>
            </a:r>
            <a:endParaRPr i="0" sz="1350" u="none" cap="none" strike="noStrike">
              <a:solidFill>
                <a:srgbClr val="24292E"/>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i="0" lang="es" sz="1350" u="none" cap="none" strike="noStrike">
                <a:solidFill>
                  <a:srgbClr val="24292E"/>
                </a:solidFill>
                <a:latin typeface="DM Sans"/>
                <a:ea typeface="DM Sans"/>
                <a:cs typeface="DM Sans"/>
                <a:sym typeface="DM Sans"/>
              </a:rPr>
              <a:t>Cambiar la perspectiva de un elemento.</a:t>
            </a:r>
            <a:endParaRPr i="0" sz="1350" u="none" cap="none" strike="noStrike">
              <a:solidFill>
                <a:srgbClr val="24292E"/>
              </a:solidFill>
              <a:latin typeface="DM Sans"/>
              <a:ea typeface="DM Sans"/>
              <a:cs typeface="DM Sans"/>
              <a:sym typeface="DM Sans"/>
            </a:endParaRPr>
          </a:p>
        </p:txBody>
      </p:sp>
      <p:sp>
        <p:nvSpPr>
          <p:cNvPr id="242" name="Google Shape;242;p34"/>
          <p:cNvSpPr txBox="1"/>
          <p:nvPr/>
        </p:nvSpPr>
        <p:spPr>
          <a:xfrm>
            <a:off x="1453050" y="5356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T</a:t>
            </a:r>
            <a:r>
              <a:rPr b="1" lang="es" sz="4000">
                <a:latin typeface="DM Sans"/>
                <a:ea typeface="DM Sans"/>
                <a:cs typeface="DM Sans"/>
                <a:sym typeface="DM Sans"/>
              </a:rPr>
              <a:t>ransformaciones</a:t>
            </a:r>
            <a:endParaRPr b="1" sz="40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1453050" y="5356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T</a:t>
            </a:r>
            <a:r>
              <a:rPr b="1" lang="es" sz="4000">
                <a:latin typeface="DM Sans"/>
                <a:ea typeface="DM Sans"/>
                <a:cs typeface="DM Sans"/>
                <a:sym typeface="DM Sans"/>
              </a:rPr>
              <a:t>ransformaciones</a:t>
            </a:r>
            <a:endParaRPr b="1" sz="4000" u="none" cap="none" strike="noStrike">
              <a:solidFill>
                <a:srgbClr val="000000"/>
              </a:solidFill>
              <a:latin typeface="DM Sans"/>
              <a:ea typeface="DM Sans"/>
              <a:cs typeface="DM Sans"/>
              <a:sym typeface="DM Sans"/>
            </a:endParaRPr>
          </a:p>
        </p:txBody>
      </p:sp>
      <p:sp>
        <p:nvSpPr>
          <p:cNvPr id="248" name="Google Shape;248;p35"/>
          <p:cNvSpPr txBox="1"/>
          <p:nvPr/>
        </p:nvSpPr>
        <p:spPr>
          <a:xfrm>
            <a:off x="557850" y="1216563"/>
            <a:ext cx="8028300" cy="75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24292E"/>
                </a:solidFill>
                <a:latin typeface="DM Sans"/>
                <a:ea typeface="DM Sans"/>
                <a:cs typeface="DM Sans"/>
                <a:sym typeface="DM Sans"/>
              </a:rPr>
              <a:t>Los siguientes </a:t>
            </a:r>
            <a:r>
              <a:rPr b="1" i="0" lang="es" sz="1350" u="none" cap="none" strike="noStrike">
                <a:solidFill>
                  <a:srgbClr val="24292E"/>
                </a:solidFill>
                <a:latin typeface="DM Sans"/>
                <a:ea typeface="DM Sans"/>
                <a:cs typeface="DM Sans"/>
                <a:sym typeface="DM Sans"/>
              </a:rPr>
              <a:t>ejemplos</a:t>
            </a:r>
            <a:r>
              <a:rPr i="0" lang="es" sz="1350" u="none" cap="none" strike="noStrike">
                <a:solidFill>
                  <a:srgbClr val="24292E"/>
                </a:solidFill>
                <a:latin typeface="DM Sans"/>
                <a:ea typeface="DM Sans"/>
                <a:cs typeface="DM Sans"/>
                <a:sym typeface="DM Sans"/>
              </a:rPr>
              <a:t> que veremos están animados (tema que veremos más adelante), para un entendimiento más simple.</a:t>
            </a:r>
            <a:endParaRPr i="0" sz="1350" u="none" cap="none" strike="noStrike">
              <a:solidFill>
                <a:srgbClr val="24292E"/>
              </a:solidFill>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24292E"/>
              </a:solidFill>
              <a:latin typeface="Didact Gothic"/>
              <a:ea typeface="Didact Gothic"/>
              <a:cs typeface="Didact Gothic"/>
              <a:sym typeface="Didact Gothic"/>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pic>
        <p:nvPicPr>
          <p:cNvPr id="249" name="Google Shape;249;p35"/>
          <p:cNvPicPr preferRelativeResize="0"/>
          <p:nvPr/>
        </p:nvPicPr>
        <p:blipFill rotWithShape="1">
          <a:blip r:embed="rId3">
            <a:alphaModFix/>
          </a:blip>
          <a:srcRect b="0" l="0" r="0" t="0"/>
          <a:stretch/>
        </p:blipFill>
        <p:spPr>
          <a:xfrm rot="793557">
            <a:off x="4817200" y="2416194"/>
            <a:ext cx="2338826" cy="1662225"/>
          </a:xfrm>
          <a:prstGeom prst="rect">
            <a:avLst/>
          </a:prstGeom>
          <a:noFill/>
          <a:ln>
            <a:noFill/>
          </a:ln>
        </p:spPr>
      </p:pic>
      <p:pic>
        <p:nvPicPr>
          <p:cNvPr id="250" name="Google Shape;250;p35"/>
          <p:cNvPicPr preferRelativeResize="0"/>
          <p:nvPr/>
        </p:nvPicPr>
        <p:blipFill rotWithShape="1">
          <a:blip r:embed="rId4">
            <a:alphaModFix/>
          </a:blip>
          <a:srcRect b="0" l="0" r="0" t="0"/>
          <a:stretch/>
        </p:blipFill>
        <p:spPr>
          <a:xfrm>
            <a:off x="1312950" y="2415600"/>
            <a:ext cx="3202275" cy="224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nvSpPr>
        <p:spPr>
          <a:xfrm>
            <a:off x="1216050" y="467925"/>
            <a:ext cx="6711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ranslate: mover objetos</a:t>
            </a:r>
            <a:endParaRPr b="1" sz="4000" u="none" cap="none" strike="noStrike">
              <a:solidFill>
                <a:srgbClr val="000000"/>
              </a:solidFill>
              <a:latin typeface="DM Sans"/>
              <a:ea typeface="DM Sans"/>
              <a:cs typeface="DM Sans"/>
              <a:sym typeface="DM Sans"/>
            </a:endParaRPr>
          </a:p>
        </p:txBody>
      </p:sp>
      <p:sp>
        <p:nvSpPr>
          <p:cNvPr id="256" name="Google Shape;256;p36"/>
          <p:cNvSpPr txBox="1"/>
          <p:nvPr/>
        </p:nvSpPr>
        <p:spPr>
          <a:xfrm>
            <a:off x="846975" y="1875000"/>
            <a:ext cx="7554600" cy="2530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Requiere dos números y su unidad, separados por una coma: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t/>
            </a:r>
            <a:endParaRPr sz="1350">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El primero es el desplazamiento horizontal (eje X).</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El segundo es el desplazamiento vertical (eje Y).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Valores </a:t>
            </a:r>
            <a:r>
              <a:rPr b="1" i="0" lang="es" sz="1350" u="none" cap="none" strike="noStrike">
                <a:solidFill>
                  <a:srgbClr val="000000"/>
                </a:solidFill>
                <a:latin typeface="DM Sans"/>
                <a:ea typeface="DM Sans"/>
                <a:cs typeface="DM Sans"/>
                <a:sym typeface="DM Sans"/>
              </a:rPr>
              <a:t>positivos</a:t>
            </a:r>
            <a:r>
              <a:rPr i="0" lang="es" sz="1350" u="none" cap="none" strike="noStrike">
                <a:solidFill>
                  <a:srgbClr val="000000"/>
                </a:solidFill>
                <a:latin typeface="DM Sans"/>
                <a:ea typeface="DM Sans"/>
                <a:cs typeface="DM Sans"/>
                <a:sym typeface="DM Sans"/>
              </a:rPr>
              <a:t>: mueven el elemento a la </a:t>
            </a:r>
            <a:r>
              <a:rPr b="1" i="0" lang="es" sz="1350" u="none" cap="none" strike="noStrike">
                <a:solidFill>
                  <a:srgbClr val="000000"/>
                </a:solidFill>
                <a:latin typeface="DM Sans"/>
                <a:ea typeface="DM Sans"/>
                <a:cs typeface="DM Sans"/>
                <a:sym typeface="DM Sans"/>
              </a:rPr>
              <a:t>derecha/abajo</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Valores </a:t>
            </a:r>
            <a:r>
              <a:rPr b="1" i="0" lang="es" sz="1350" u="none" cap="none" strike="noStrike">
                <a:solidFill>
                  <a:srgbClr val="000000"/>
                </a:solidFill>
                <a:latin typeface="DM Sans"/>
                <a:ea typeface="DM Sans"/>
                <a:cs typeface="DM Sans"/>
                <a:sym typeface="DM Sans"/>
              </a:rPr>
              <a:t>negativos</a:t>
            </a:r>
            <a:r>
              <a:rPr i="0" lang="es" sz="1350" u="none" cap="none" strike="noStrike">
                <a:solidFill>
                  <a:srgbClr val="000000"/>
                </a:solidFill>
                <a:latin typeface="DM Sans"/>
                <a:ea typeface="DM Sans"/>
                <a:cs typeface="DM Sans"/>
                <a:sym typeface="DM Sans"/>
              </a:rPr>
              <a:t>: mueven </a:t>
            </a:r>
            <a:r>
              <a:rPr lang="es" sz="1350">
                <a:solidFill>
                  <a:schemeClr val="dk1"/>
                </a:solidFill>
                <a:latin typeface="DM Sans"/>
                <a:ea typeface="DM Sans"/>
                <a:cs typeface="DM Sans"/>
                <a:sym typeface="DM Sans"/>
              </a:rPr>
              <a:t>el elemento </a:t>
            </a:r>
            <a:r>
              <a:rPr i="0" lang="es" sz="1350" u="none" cap="none" strike="noStrike">
                <a:solidFill>
                  <a:srgbClr val="000000"/>
                </a:solidFill>
                <a:latin typeface="DM Sans"/>
                <a:ea typeface="DM Sans"/>
                <a:cs typeface="DM Sans"/>
                <a:sym typeface="DM Sans"/>
              </a:rPr>
              <a:t>a la </a:t>
            </a:r>
            <a:r>
              <a:rPr b="1" i="0" lang="es" sz="1350" u="none" cap="none" strike="noStrike">
                <a:solidFill>
                  <a:srgbClr val="000000"/>
                </a:solidFill>
                <a:latin typeface="DM Sans"/>
                <a:ea typeface="DM Sans"/>
                <a:cs typeface="DM Sans"/>
                <a:sym typeface="DM Sans"/>
              </a:rPr>
              <a:t>izquierda/arriba</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También</a:t>
            </a:r>
            <a:r>
              <a:rPr i="0" lang="es" sz="1350" u="none" cap="none" strike="noStrike">
                <a:solidFill>
                  <a:srgbClr val="000000"/>
                </a:solidFill>
                <a:latin typeface="DM Sans"/>
                <a:ea typeface="DM Sans"/>
                <a:cs typeface="DM Sans"/>
                <a:sym typeface="DM Sans"/>
              </a:rPr>
              <a:t> existen translateX() y translateY(), cada uno sólo recibe un número con su unidad.</a:t>
            </a:r>
            <a:endParaRPr i="0" sz="1350" u="none" cap="none" strike="noStrike">
              <a:solidFill>
                <a:srgbClr val="24292E"/>
              </a:solidFill>
              <a:latin typeface="DM Sans"/>
              <a:ea typeface="DM Sans"/>
              <a:cs typeface="DM Sans"/>
              <a:sym typeface="DM Sans"/>
            </a:endParaRPr>
          </a:p>
        </p:txBody>
      </p:sp>
      <p:sp>
        <p:nvSpPr>
          <p:cNvPr id="257" name="Google Shape;257;p36"/>
          <p:cNvSpPr txBox="1"/>
          <p:nvPr/>
        </p:nvSpPr>
        <p:spPr>
          <a:xfrm>
            <a:off x="1101150" y="1990250"/>
            <a:ext cx="6941700" cy="568200"/>
          </a:xfrm>
          <a:prstGeom prst="rect">
            <a:avLst/>
          </a:prstGeom>
          <a:solidFill>
            <a:srgbClr val="EAFF6A"/>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800"/>
              <a:buFont typeface="Arial"/>
              <a:buNone/>
            </a:pPr>
            <a:r>
              <a:rPr i="1" lang="es" sz="1350">
                <a:solidFill>
                  <a:srgbClr val="000000"/>
                </a:solidFill>
                <a:latin typeface="DM Sans"/>
                <a:ea typeface="DM Sans"/>
                <a:cs typeface="DM Sans"/>
                <a:sym typeface="DM Sans"/>
              </a:rPr>
              <a:t>transform:translate( )</a:t>
            </a:r>
            <a:r>
              <a:rPr lang="es" sz="1350">
                <a:solidFill>
                  <a:srgbClr val="000000"/>
                </a:solidFill>
                <a:latin typeface="DM Sans"/>
                <a:ea typeface="DM Sans"/>
                <a:cs typeface="DM Sans"/>
                <a:sym typeface="DM Sans"/>
              </a:rPr>
              <a:t> cambia la ubicación del objeto (como si fuese un position).</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1453047" y="44486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translate</a:t>
            </a:r>
            <a:endParaRPr b="1" sz="4000" u="none" cap="none" strike="noStrike">
              <a:solidFill>
                <a:srgbClr val="000000"/>
              </a:solidFill>
              <a:latin typeface="DM Sans"/>
              <a:ea typeface="DM Sans"/>
              <a:cs typeface="DM Sans"/>
              <a:sym typeface="DM Sans"/>
            </a:endParaRPr>
          </a:p>
        </p:txBody>
      </p:sp>
      <p:sp>
        <p:nvSpPr>
          <p:cNvPr id="263" name="Google Shape;263;p37"/>
          <p:cNvSpPr txBox="1"/>
          <p:nvPr/>
        </p:nvSpPr>
        <p:spPr>
          <a:xfrm>
            <a:off x="1098800" y="2635022"/>
            <a:ext cx="4820400" cy="1365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translate</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10px</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09885A"/>
                </a:solidFill>
                <a:latin typeface="Consolas"/>
                <a:ea typeface="Consolas"/>
                <a:cs typeface="Consolas"/>
                <a:sym typeface="Consolas"/>
              </a:rPr>
              <a:t>20px</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3C78D8"/>
              </a:solidFill>
              <a:latin typeface="Consolas"/>
              <a:ea typeface="Consolas"/>
              <a:cs typeface="Consolas"/>
              <a:sym typeface="Consolas"/>
            </a:endParaRPr>
          </a:p>
        </p:txBody>
      </p:sp>
      <p:sp>
        <p:nvSpPr>
          <p:cNvPr id="264" name="Google Shape;264;p37"/>
          <p:cNvSpPr txBox="1"/>
          <p:nvPr/>
        </p:nvSpPr>
        <p:spPr>
          <a:xfrm>
            <a:off x="1284150" y="1625075"/>
            <a:ext cx="6575700" cy="6978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a:t>
            </a:r>
            <a:r>
              <a:rPr b="1" i="0" lang="es" sz="1350" u="none" cap="none" strike="noStrike">
                <a:solidFill>
                  <a:srgbClr val="000000"/>
                </a:solidFill>
                <a:latin typeface="DM Sans"/>
                <a:ea typeface="DM Sans"/>
                <a:cs typeface="DM Sans"/>
                <a:sym typeface="DM Sans"/>
              </a:rPr>
              <a:t>translate</a:t>
            </a:r>
            <a:r>
              <a:rPr i="0" lang="es" sz="1350" u="none" cap="none" strike="noStrike">
                <a:solidFill>
                  <a:srgbClr val="000000"/>
                </a:solidFill>
                <a:latin typeface="DM Sans"/>
                <a:ea typeface="DM Sans"/>
                <a:cs typeface="DM Sans"/>
                <a:sym typeface="DM Sans"/>
              </a:rPr>
              <a:t>, especificamos los eje X e Y a donde queremos que se mueva el elemento.</a:t>
            </a:r>
            <a:endParaRPr i="0" sz="1350" u="none" cap="none" strike="noStrike">
              <a:solidFill>
                <a:srgbClr val="000000"/>
              </a:solidFill>
              <a:latin typeface="DM Sans"/>
              <a:ea typeface="DM Sans"/>
              <a:cs typeface="DM Sans"/>
              <a:sym typeface="DM Sans"/>
            </a:endParaRPr>
          </a:p>
        </p:txBody>
      </p:sp>
      <p:pic>
        <p:nvPicPr>
          <p:cNvPr id="265" name="Google Shape;265;p37"/>
          <p:cNvPicPr preferRelativeResize="0"/>
          <p:nvPr/>
        </p:nvPicPr>
        <p:blipFill rotWithShape="1">
          <a:blip r:embed="rId3">
            <a:alphaModFix/>
          </a:blip>
          <a:srcRect b="0" l="0" r="0" t="0"/>
          <a:stretch/>
        </p:blipFill>
        <p:spPr>
          <a:xfrm>
            <a:off x="6648850" y="2635013"/>
            <a:ext cx="1562100" cy="1438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nvSpPr>
        <p:spPr>
          <a:xfrm>
            <a:off x="1453050" y="4930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R</a:t>
            </a:r>
            <a:r>
              <a:rPr b="1" lang="es" sz="4000">
                <a:latin typeface="DM Sans"/>
                <a:ea typeface="DM Sans"/>
                <a:cs typeface="DM Sans"/>
                <a:sym typeface="DM Sans"/>
              </a:rPr>
              <a:t>otación de objetos</a:t>
            </a:r>
            <a:endParaRPr b="1" sz="4000" u="none" cap="none" strike="noStrike">
              <a:solidFill>
                <a:srgbClr val="000000"/>
              </a:solidFill>
              <a:latin typeface="DM Sans"/>
              <a:ea typeface="DM Sans"/>
              <a:cs typeface="DM Sans"/>
              <a:sym typeface="DM Sans"/>
            </a:endParaRPr>
          </a:p>
        </p:txBody>
      </p:sp>
      <p:sp>
        <p:nvSpPr>
          <p:cNvPr id="271" name="Google Shape;271;p38"/>
          <p:cNvSpPr txBox="1"/>
          <p:nvPr/>
        </p:nvSpPr>
        <p:spPr>
          <a:xfrm>
            <a:off x="703200" y="1397475"/>
            <a:ext cx="7737600" cy="305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La rotación permite girar un objeto sin deformarlo. Se hace con el </a:t>
            </a:r>
            <a:r>
              <a:rPr i="1" lang="es" sz="1350" u="none" cap="none" strike="noStrike">
                <a:solidFill>
                  <a:srgbClr val="000000"/>
                </a:solidFill>
                <a:highlight>
                  <a:srgbClr val="EAFF6A"/>
                </a:highlight>
                <a:latin typeface="DM Sans"/>
                <a:ea typeface="DM Sans"/>
                <a:cs typeface="DM Sans"/>
                <a:sym typeface="DM Sans"/>
              </a:rPr>
              <a:t>transform: rotate( )</a:t>
            </a:r>
            <a:r>
              <a:rPr i="0" lang="es" sz="1350" u="none" cap="none" strike="noStrike">
                <a:solidFill>
                  <a:srgbClr val="000000"/>
                </a:solidFill>
                <a:highlight>
                  <a:srgbClr val="EAFF6A"/>
                </a:highlight>
                <a:latin typeface="DM Sans"/>
                <a:ea typeface="DM Sans"/>
                <a:cs typeface="DM Sans"/>
                <a:sym typeface="DM Sans"/>
              </a:rPr>
              <a:t>.</a:t>
            </a:r>
            <a:r>
              <a:rPr b="1" i="0" lang="es" sz="1350" u="none" cap="none" strike="noStrike">
                <a:solidFill>
                  <a:srgbClr val="000000"/>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Recibe entre paréntesis un número, que representa la cantidad de grados a girar el objeto: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t/>
            </a:r>
            <a:endParaRPr sz="1350">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Si es </a:t>
            </a:r>
            <a:r>
              <a:rPr b="1" i="0" lang="es" sz="1350" u="none" cap="none" strike="noStrike">
                <a:solidFill>
                  <a:srgbClr val="000000"/>
                </a:solidFill>
                <a:latin typeface="DM Sans"/>
                <a:ea typeface="DM Sans"/>
                <a:cs typeface="DM Sans"/>
                <a:sym typeface="DM Sans"/>
              </a:rPr>
              <a:t>positivo</a:t>
            </a:r>
            <a:r>
              <a:rPr i="0" lang="es" sz="1350" u="none" cap="none" strike="noStrike">
                <a:solidFill>
                  <a:srgbClr val="000000"/>
                </a:solidFill>
                <a:latin typeface="DM Sans"/>
                <a:ea typeface="DM Sans"/>
                <a:cs typeface="DM Sans"/>
                <a:sym typeface="DM Sans"/>
              </a:rPr>
              <a:t>, rota hacia la </a:t>
            </a:r>
            <a:r>
              <a:rPr b="1" i="0" lang="es" sz="1350" u="none" cap="none" strike="noStrike">
                <a:solidFill>
                  <a:srgbClr val="000000"/>
                </a:solidFill>
                <a:latin typeface="DM Sans"/>
                <a:ea typeface="DM Sans"/>
                <a:cs typeface="DM Sans"/>
                <a:sym typeface="DM Sans"/>
              </a:rPr>
              <a:t>derecha</a:t>
            </a:r>
            <a:r>
              <a:rPr i="0" lang="es" sz="1350" u="none" cap="none" strike="noStrike">
                <a:solidFill>
                  <a:srgbClr val="000000"/>
                </a:solidFill>
                <a:latin typeface="DM Sans"/>
                <a:ea typeface="DM Sans"/>
                <a:cs typeface="DM Sans"/>
                <a:sym typeface="DM Sans"/>
              </a:rPr>
              <a:t> (en sentido horario).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Si es </a:t>
            </a:r>
            <a:r>
              <a:rPr b="1" i="0" lang="es" sz="1350" u="none" cap="none" strike="noStrike">
                <a:solidFill>
                  <a:srgbClr val="000000"/>
                </a:solidFill>
                <a:latin typeface="DM Sans"/>
                <a:ea typeface="DM Sans"/>
                <a:cs typeface="DM Sans"/>
                <a:sym typeface="DM Sans"/>
              </a:rPr>
              <a:t>negativo</a:t>
            </a:r>
            <a:r>
              <a:rPr i="0" lang="es" sz="1350" u="none" cap="none" strike="noStrike">
                <a:solidFill>
                  <a:srgbClr val="000000"/>
                </a:solidFill>
                <a:latin typeface="DM Sans"/>
                <a:ea typeface="DM Sans"/>
                <a:cs typeface="DM Sans"/>
                <a:sym typeface="DM Sans"/>
              </a:rPr>
              <a:t>, rota hacia la </a:t>
            </a:r>
            <a:r>
              <a:rPr b="1" i="0" lang="es" sz="1350" u="none" cap="none" strike="noStrike">
                <a:solidFill>
                  <a:srgbClr val="000000"/>
                </a:solidFill>
                <a:latin typeface="DM Sans"/>
                <a:ea typeface="DM Sans"/>
                <a:cs typeface="DM Sans"/>
                <a:sym typeface="DM Sans"/>
              </a:rPr>
              <a:t>izquierda </a:t>
            </a:r>
            <a:r>
              <a:rPr i="0" lang="es" sz="1350" u="none" cap="none" strike="noStrike">
                <a:solidFill>
                  <a:srgbClr val="000000"/>
                </a:solidFill>
                <a:latin typeface="DM Sans"/>
                <a:ea typeface="DM Sans"/>
                <a:cs typeface="DM Sans"/>
                <a:sym typeface="DM Sans"/>
              </a:rPr>
              <a:t>(sentido antihorario).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Por tratarse de grados, la unidad que acompaña el número será </a:t>
            </a:r>
            <a:r>
              <a:rPr i="1" lang="es" sz="1350" u="none" cap="none" strike="noStrike">
                <a:solidFill>
                  <a:srgbClr val="000000"/>
                </a:solidFill>
                <a:highlight>
                  <a:srgbClr val="EAFF6A"/>
                </a:highlight>
                <a:latin typeface="DM Sans"/>
                <a:ea typeface="DM Sans"/>
                <a:cs typeface="DM Sans"/>
                <a:sym typeface="DM Sans"/>
              </a:rPr>
              <a:t>deg</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(degrees).</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1200"/>
              </a:spcAft>
              <a:buClr>
                <a:srgbClr val="000000"/>
              </a:buClr>
              <a:buSzPts val="1800"/>
              <a:buFont typeface="Arial"/>
              <a:buNone/>
            </a:pPr>
            <a:r>
              <a:t/>
            </a:r>
            <a:endParaRPr i="0" sz="1350" u="none" cap="none" strike="noStrike">
              <a:solidFill>
                <a:srgbClr val="24292E"/>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nvSpPr>
        <p:spPr>
          <a:xfrm>
            <a:off x="1453050" y="4355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rotate</a:t>
            </a:r>
            <a:endParaRPr b="1" sz="4000" u="none" cap="none" strike="noStrike">
              <a:solidFill>
                <a:srgbClr val="000000"/>
              </a:solidFill>
              <a:latin typeface="DM Sans"/>
              <a:ea typeface="DM Sans"/>
              <a:cs typeface="DM Sans"/>
              <a:sym typeface="DM Sans"/>
            </a:endParaRPr>
          </a:p>
        </p:txBody>
      </p:sp>
      <p:sp>
        <p:nvSpPr>
          <p:cNvPr id="277" name="Google Shape;277;p39"/>
          <p:cNvSpPr txBox="1"/>
          <p:nvPr/>
        </p:nvSpPr>
        <p:spPr>
          <a:xfrm>
            <a:off x="1149800" y="2772972"/>
            <a:ext cx="4238700" cy="1406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rotate</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360deg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278" name="Google Shape;278;p39"/>
          <p:cNvSpPr txBox="1"/>
          <p:nvPr/>
        </p:nvSpPr>
        <p:spPr>
          <a:xfrm>
            <a:off x="1367700" y="1391600"/>
            <a:ext cx="6408600" cy="4965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rotate, se especifican los grados a rotar (máximo 360).</a:t>
            </a:r>
            <a:endParaRPr i="0" sz="1350" u="none" cap="none" strike="noStrike">
              <a:solidFill>
                <a:srgbClr val="000000"/>
              </a:solidFill>
              <a:latin typeface="DM Sans"/>
              <a:ea typeface="DM Sans"/>
              <a:cs typeface="DM Sans"/>
              <a:sym typeface="DM Sans"/>
            </a:endParaRPr>
          </a:p>
        </p:txBody>
      </p:sp>
      <p:pic>
        <p:nvPicPr>
          <p:cNvPr id="279" name="Google Shape;279;p39"/>
          <p:cNvPicPr preferRelativeResize="0"/>
          <p:nvPr/>
        </p:nvPicPr>
        <p:blipFill rotWithShape="1">
          <a:blip r:embed="rId3">
            <a:alphaModFix/>
          </a:blip>
          <a:srcRect b="0" l="0" r="0" t="0"/>
          <a:stretch/>
        </p:blipFill>
        <p:spPr>
          <a:xfrm>
            <a:off x="6431925" y="2523675"/>
            <a:ext cx="1905000" cy="190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nvSpPr>
        <p:spPr>
          <a:xfrm>
            <a:off x="1453050" y="5189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rotateX</a:t>
            </a:r>
            <a:endParaRPr b="1" sz="4000" u="none" cap="none" strike="noStrike">
              <a:solidFill>
                <a:srgbClr val="000000"/>
              </a:solidFill>
              <a:latin typeface="DM Sans"/>
              <a:ea typeface="DM Sans"/>
              <a:cs typeface="DM Sans"/>
              <a:sym typeface="DM Sans"/>
            </a:endParaRPr>
          </a:p>
        </p:txBody>
      </p:sp>
      <p:sp>
        <p:nvSpPr>
          <p:cNvPr id="285" name="Google Shape;285;p40"/>
          <p:cNvSpPr txBox="1"/>
          <p:nvPr/>
        </p:nvSpPr>
        <p:spPr>
          <a:xfrm>
            <a:off x="1453050" y="2675847"/>
            <a:ext cx="4330500" cy="1355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rotateX</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70deg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286" name="Google Shape;286;p40"/>
          <p:cNvSpPr txBox="1"/>
          <p:nvPr/>
        </p:nvSpPr>
        <p:spPr>
          <a:xfrm>
            <a:off x="1508700" y="1463025"/>
            <a:ext cx="6126600" cy="4863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rotateX, rotar en X, especificando los grados.</a:t>
            </a:r>
            <a:endParaRPr i="0" sz="1350" u="none" cap="none" strike="noStrike">
              <a:solidFill>
                <a:srgbClr val="000000"/>
              </a:solidFill>
              <a:latin typeface="DM Sans"/>
              <a:ea typeface="DM Sans"/>
              <a:cs typeface="DM Sans"/>
              <a:sym typeface="DM Sans"/>
            </a:endParaRPr>
          </a:p>
        </p:txBody>
      </p:sp>
      <p:pic>
        <p:nvPicPr>
          <p:cNvPr id="287" name="Google Shape;287;p40"/>
          <p:cNvPicPr preferRelativeResize="0"/>
          <p:nvPr/>
        </p:nvPicPr>
        <p:blipFill rotWithShape="1">
          <a:blip r:embed="rId3">
            <a:alphaModFix/>
          </a:blip>
          <a:srcRect b="0" l="0" r="0" t="0"/>
          <a:stretch/>
        </p:blipFill>
        <p:spPr>
          <a:xfrm>
            <a:off x="6380500" y="2441875"/>
            <a:ext cx="1905000" cy="1905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nvSpPr>
        <p:spPr>
          <a:xfrm>
            <a:off x="1453050" y="41703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rotateY</a:t>
            </a:r>
            <a:endParaRPr b="1" sz="4000" u="none" cap="none" strike="noStrike">
              <a:solidFill>
                <a:srgbClr val="000000"/>
              </a:solidFill>
              <a:latin typeface="DM Sans"/>
              <a:ea typeface="DM Sans"/>
              <a:cs typeface="DM Sans"/>
              <a:sym typeface="DM Sans"/>
            </a:endParaRPr>
          </a:p>
        </p:txBody>
      </p:sp>
      <p:sp>
        <p:nvSpPr>
          <p:cNvPr id="293" name="Google Shape;293;p41"/>
          <p:cNvSpPr txBox="1"/>
          <p:nvPr/>
        </p:nvSpPr>
        <p:spPr>
          <a:xfrm>
            <a:off x="1453050" y="2580872"/>
            <a:ext cx="4228500" cy="1437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rotateY</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70deg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294" name="Google Shape;294;p41"/>
          <p:cNvSpPr txBox="1"/>
          <p:nvPr/>
        </p:nvSpPr>
        <p:spPr>
          <a:xfrm>
            <a:off x="1453050" y="1463025"/>
            <a:ext cx="6237900" cy="4761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a:ea typeface="Helvetica Neue"/>
                <a:cs typeface="Helvetica Neue"/>
                <a:sym typeface="Helvetica Neue"/>
              </a:rPr>
              <a:t>Valor: rotateY, rotar en Y, especificando los grados.</a:t>
            </a:r>
            <a:endParaRPr b="0" i="0" sz="1800" u="none" cap="none" strike="noStrike">
              <a:solidFill>
                <a:srgbClr val="000000"/>
              </a:solidFill>
              <a:latin typeface="Helvetica Neue"/>
              <a:ea typeface="Helvetica Neue"/>
              <a:cs typeface="Helvetica Neue"/>
              <a:sym typeface="Helvetica Neue"/>
            </a:endParaRPr>
          </a:p>
        </p:txBody>
      </p:sp>
      <p:pic>
        <p:nvPicPr>
          <p:cNvPr id="295" name="Google Shape;295;p41"/>
          <p:cNvPicPr preferRelativeResize="0"/>
          <p:nvPr/>
        </p:nvPicPr>
        <p:blipFill rotWithShape="1">
          <a:blip r:embed="rId3">
            <a:alphaModFix/>
          </a:blip>
          <a:srcRect b="0" l="0" r="0" t="0"/>
          <a:stretch/>
        </p:blipFill>
        <p:spPr>
          <a:xfrm>
            <a:off x="6190105" y="2418325"/>
            <a:ext cx="1905000" cy="190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nvSpPr>
        <p:spPr>
          <a:xfrm>
            <a:off x="1453050" y="52291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rotateZ</a:t>
            </a:r>
            <a:endParaRPr b="1" sz="4000" u="none" cap="none" strike="noStrike">
              <a:solidFill>
                <a:srgbClr val="000000"/>
              </a:solidFill>
              <a:latin typeface="DM Sans"/>
              <a:ea typeface="DM Sans"/>
              <a:cs typeface="DM Sans"/>
              <a:sym typeface="DM Sans"/>
            </a:endParaRPr>
          </a:p>
        </p:txBody>
      </p:sp>
      <p:sp>
        <p:nvSpPr>
          <p:cNvPr id="301" name="Google Shape;301;p42"/>
          <p:cNvSpPr txBox="1"/>
          <p:nvPr/>
        </p:nvSpPr>
        <p:spPr>
          <a:xfrm>
            <a:off x="1453050" y="2686972"/>
            <a:ext cx="4085700" cy="1396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rotateZ</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90deg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302" name="Google Shape;302;p42"/>
          <p:cNvSpPr txBox="1"/>
          <p:nvPr/>
        </p:nvSpPr>
        <p:spPr>
          <a:xfrm>
            <a:off x="1482750" y="1463025"/>
            <a:ext cx="6178500" cy="4557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a:t>
            </a:r>
            <a:r>
              <a:rPr b="1" i="0" lang="es" sz="1350" u="none" cap="none" strike="noStrike">
                <a:solidFill>
                  <a:srgbClr val="000000"/>
                </a:solidFill>
                <a:latin typeface="DM Sans"/>
                <a:ea typeface="DM Sans"/>
                <a:cs typeface="DM Sans"/>
                <a:sym typeface="DM Sans"/>
              </a:rPr>
              <a:t>rotateZ</a:t>
            </a:r>
            <a:r>
              <a:rPr i="0" lang="es" sz="1350" u="none" cap="none" strike="noStrike">
                <a:solidFill>
                  <a:srgbClr val="000000"/>
                </a:solidFill>
                <a:latin typeface="DM Sans"/>
                <a:ea typeface="DM Sans"/>
                <a:cs typeface="DM Sans"/>
                <a:sym typeface="DM Sans"/>
              </a:rPr>
              <a:t>, rotar en Z, especificando los grados.</a:t>
            </a:r>
            <a:endParaRPr i="0" sz="1350" u="none" cap="none" strike="noStrike">
              <a:solidFill>
                <a:srgbClr val="000000"/>
              </a:solidFill>
              <a:latin typeface="DM Sans"/>
              <a:ea typeface="DM Sans"/>
              <a:cs typeface="DM Sans"/>
              <a:sym typeface="DM Sans"/>
            </a:endParaRPr>
          </a:p>
        </p:txBody>
      </p:sp>
      <p:pic>
        <p:nvPicPr>
          <p:cNvPr id="303" name="Google Shape;303;p42"/>
          <p:cNvPicPr preferRelativeResize="0"/>
          <p:nvPr/>
        </p:nvPicPr>
        <p:blipFill rotWithShape="1">
          <a:blip r:embed="rId3">
            <a:alphaModFix/>
          </a:blip>
          <a:srcRect b="0" l="0" r="0" t="0"/>
          <a:stretch/>
        </p:blipFill>
        <p:spPr>
          <a:xfrm>
            <a:off x="6177350" y="2432575"/>
            <a:ext cx="1905000" cy="190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nvSpPr>
        <p:spPr>
          <a:xfrm>
            <a:off x="501450" y="619525"/>
            <a:ext cx="8141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Escalar objetos</a:t>
            </a:r>
            <a:endParaRPr b="1" sz="4000">
              <a:solidFill>
                <a:schemeClr val="dk1"/>
              </a:solidFill>
              <a:latin typeface="DM Sans"/>
              <a:ea typeface="DM Sans"/>
              <a:cs typeface="DM Sans"/>
              <a:sym typeface="DM Sans"/>
            </a:endParaRPr>
          </a:p>
        </p:txBody>
      </p:sp>
      <p:sp>
        <p:nvSpPr>
          <p:cNvPr id="309" name="Google Shape;309;p43"/>
          <p:cNvSpPr txBox="1"/>
          <p:nvPr/>
        </p:nvSpPr>
        <p:spPr>
          <a:xfrm>
            <a:off x="1191925" y="1513600"/>
            <a:ext cx="67743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s" sz="1350">
                <a:solidFill>
                  <a:schemeClr val="dk1"/>
                </a:solidFill>
                <a:highlight>
                  <a:srgbClr val="E0FF00"/>
                </a:highlight>
                <a:latin typeface="DM Sans"/>
                <a:ea typeface="DM Sans"/>
                <a:cs typeface="DM Sans"/>
                <a:sym typeface="DM Sans"/>
              </a:rPr>
              <a:t>transform:scale( )</a:t>
            </a:r>
            <a:r>
              <a:rPr lang="es" sz="1350">
                <a:solidFill>
                  <a:schemeClr val="dk1"/>
                </a:solidFill>
                <a:highlight>
                  <a:srgbClr val="E0FF00"/>
                </a:highlight>
                <a:latin typeface="DM Sans"/>
                <a:ea typeface="DM Sans"/>
                <a:cs typeface="DM Sans"/>
                <a:sym typeface="DM Sans"/>
              </a:rPr>
              <a:t>, cambia la escala del objeto (como si fuese un zoom).  </a:t>
            </a:r>
            <a:endParaRPr sz="1350">
              <a:solidFill>
                <a:schemeClr val="dk1"/>
              </a:solidFill>
              <a:highlight>
                <a:srgbClr val="E0FF00"/>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Requiere dos números separados por coma: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El primero es el ancho (Escala en eje X).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El </a:t>
            </a:r>
            <a:r>
              <a:rPr lang="es" sz="1350">
                <a:solidFill>
                  <a:schemeClr val="dk1"/>
                </a:solidFill>
                <a:latin typeface="DM Sans"/>
                <a:ea typeface="DM Sans"/>
                <a:cs typeface="DM Sans"/>
                <a:sym typeface="DM Sans"/>
              </a:rPr>
              <a:t>segundo es el</a:t>
            </a:r>
            <a:r>
              <a:rPr lang="es" sz="1350">
                <a:solidFill>
                  <a:schemeClr val="dk1"/>
                </a:solidFill>
                <a:latin typeface="DM Sans"/>
                <a:ea typeface="DM Sans"/>
                <a:cs typeface="DM Sans"/>
                <a:sym typeface="DM Sans"/>
              </a:rPr>
              <a:t> alto (Escala en eje Y).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Valores mayores a 1, agrandan.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Valores entre 1 y 0, achican.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Valores negativos, escalan dado vuelta.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dk1"/>
                </a:solidFill>
                <a:latin typeface="DM Sans"/>
                <a:ea typeface="DM Sans"/>
                <a:cs typeface="DM Sans"/>
                <a:sym typeface="DM Sans"/>
              </a:rPr>
              <a:t>Si solo se quiere cambiar un eje, existen scaleX() y scaleY(),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cada uno sólo recibe un número.</a:t>
            </a:r>
            <a:endParaRPr b="1"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07 - Parte II</a:t>
            </a:r>
            <a:endParaRPr b="0" i="0" sz="1400" u="none" cap="none" strike="noStrike">
              <a:solidFill>
                <a:srgbClr val="000000"/>
              </a:solidFill>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0" name="Google Shape;60;p17"/>
          <p:cNvSpPr txBox="1"/>
          <p:nvPr/>
        </p:nvSpPr>
        <p:spPr>
          <a:xfrm>
            <a:off x="465275" y="1788450"/>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Condicionales: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permiten establecer reglas para validar si se aplica o no una acción, cambio o asignación en el atributo de un elemento.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Bucle: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secuencia que repite más de una vez una porción de código, dada cierta condición. Cuando la misma deja de cumplirse, el bucle finaliza.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Each:</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esta regla facilita la emisión de estilos, o la evaluación del código para cada elemento de una lista, o cada par en un mapa.</a:t>
            </a:r>
            <a:endParaRPr sz="1350">
              <a:solidFill>
                <a:schemeClr val="dk1"/>
              </a:solidFill>
              <a:latin typeface="DM Sans"/>
              <a:ea typeface="DM Sans"/>
              <a:cs typeface="DM Sans"/>
              <a:sym typeface="DM Sans"/>
            </a:endParaRPr>
          </a:p>
        </p:txBody>
      </p:sp>
      <p:sp>
        <p:nvSpPr>
          <p:cNvPr id="61" name="Google Shape;61;p17"/>
          <p:cNvSpPr txBox="1"/>
          <p:nvPr/>
        </p:nvSpPr>
        <p:spPr>
          <a:xfrm>
            <a:off x="4519500" y="1788450"/>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Maps: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los mapas son variables cuyo valor es una colección de variables. Se definen con un nombre que los identifica. Las claves suelen ser cadenas o números, mientras que los valores pueden ser cualquier tipo de dato.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Extend:</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 menudo, al diseñar una página una clase debe tener todos los estilos de otra clase, así como sus propios estilos específicos. En esos casos usamos @extend, para traer los estilos de otra clase.</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Mixins: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te permiten definir estilos que pueden ser reutilizados en tu proyecto.</a:t>
            </a:r>
            <a:endParaRPr sz="1350">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nvSpPr>
        <p:spPr>
          <a:xfrm>
            <a:off x="1453050" y="41706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scale</a:t>
            </a:r>
            <a:endParaRPr b="1" sz="4000" u="none" cap="none" strike="noStrike">
              <a:solidFill>
                <a:srgbClr val="000000"/>
              </a:solidFill>
              <a:latin typeface="DM Sans"/>
              <a:ea typeface="DM Sans"/>
              <a:cs typeface="DM Sans"/>
              <a:sym typeface="DM Sans"/>
            </a:endParaRPr>
          </a:p>
        </p:txBody>
      </p:sp>
      <p:sp>
        <p:nvSpPr>
          <p:cNvPr id="315" name="Google Shape;315;p44"/>
          <p:cNvSpPr txBox="1"/>
          <p:nvPr/>
        </p:nvSpPr>
        <p:spPr>
          <a:xfrm>
            <a:off x="1578450" y="2813771"/>
            <a:ext cx="3677400" cy="132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scale</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2,1</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316" name="Google Shape;316;p44"/>
          <p:cNvSpPr txBox="1"/>
          <p:nvPr/>
        </p:nvSpPr>
        <p:spPr>
          <a:xfrm>
            <a:off x="1597650" y="1463025"/>
            <a:ext cx="5948700" cy="7320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a:t>
            </a:r>
            <a:r>
              <a:rPr b="1" i="0" lang="es" sz="1350" u="none" cap="none" strike="noStrike">
                <a:solidFill>
                  <a:srgbClr val="000000"/>
                </a:solidFill>
                <a:latin typeface="DM Sans"/>
                <a:ea typeface="DM Sans"/>
                <a:cs typeface="DM Sans"/>
                <a:sym typeface="DM Sans"/>
              </a:rPr>
              <a:t>scale</a:t>
            </a:r>
            <a:r>
              <a:rPr i="0" lang="es" sz="1350" u="none" cap="none" strike="noStrike">
                <a:solidFill>
                  <a:srgbClr val="000000"/>
                </a:solidFill>
                <a:latin typeface="DM Sans"/>
                <a:ea typeface="DM Sans"/>
                <a:cs typeface="DM Sans"/>
                <a:sym typeface="DM Sans"/>
              </a:rPr>
              <a:t>, cuantas veces se va a escalar </a:t>
            </a:r>
            <a:r>
              <a:rPr i="1" lang="es" sz="1350" u="none" cap="none" strike="noStrike">
                <a:solidFill>
                  <a:srgbClr val="000000"/>
                </a:solidFill>
                <a:latin typeface="DM Sans"/>
                <a:ea typeface="DM Sans"/>
                <a:cs typeface="DM Sans"/>
                <a:sym typeface="DM Sans"/>
              </a:rPr>
              <a:t>(alto, ancho),</a:t>
            </a:r>
            <a:r>
              <a:rPr i="0" lang="es" sz="1350" u="none" cap="none" strike="noStrike">
                <a:solidFill>
                  <a:srgbClr val="000000"/>
                </a:solidFill>
                <a:latin typeface="DM Sans"/>
                <a:ea typeface="DM Sans"/>
                <a:cs typeface="DM Sans"/>
                <a:sym typeface="DM Sans"/>
              </a:rPr>
              <a:t> se puede poner un único valor.</a:t>
            </a:r>
            <a:endParaRPr i="0" sz="1350" u="none" cap="none" strike="noStrike">
              <a:solidFill>
                <a:srgbClr val="000000"/>
              </a:solidFill>
              <a:latin typeface="DM Sans"/>
              <a:ea typeface="DM Sans"/>
              <a:cs typeface="DM Sans"/>
              <a:sym typeface="DM Sans"/>
            </a:endParaRPr>
          </a:p>
        </p:txBody>
      </p:sp>
      <p:pic>
        <p:nvPicPr>
          <p:cNvPr id="317" name="Google Shape;317;p44"/>
          <p:cNvPicPr preferRelativeResize="0"/>
          <p:nvPr/>
        </p:nvPicPr>
        <p:blipFill rotWithShape="1">
          <a:blip r:embed="rId3">
            <a:alphaModFix/>
          </a:blip>
          <a:srcRect b="0" l="0" r="0" t="0"/>
          <a:stretch/>
        </p:blipFill>
        <p:spPr>
          <a:xfrm>
            <a:off x="6023725" y="2571750"/>
            <a:ext cx="190500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3" name="Google Shape;323;p45"/>
          <p:cNvSpPr txBox="1"/>
          <p:nvPr/>
        </p:nvSpPr>
        <p:spPr>
          <a:xfrm>
            <a:off x="1453050" y="3859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S</a:t>
            </a:r>
            <a:r>
              <a:rPr b="1" lang="es" sz="4000">
                <a:latin typeface="DM Sans"/>
                <a:ea typeface="DM Sans"/>
                <a:cs typeface="DM Sans"/>
                <a:sym typeface="DM Sans"/>
              </a:rPr>
              <a:t>esgar elemento</a:t>
            </a:r>
            <a:endParaRPr b="1" sz="2400" u="none" cap="none" strike="noStrike">
              <a:solidFill>
                <a:srgbClr val="000000"/>
              </a:solidFill>
              <a:latin typeface="DM Sans"/>
              <a:ea typeface="DM Sans"/>
              <a:cs typeface="DM Sans"/>
              <a:sym typeface="DM Sans"/>
            </a:endParaRPr>
          </a:p>
        </p:txBody>
      </p:sp>
      <p:sp>
        <p:nvSpPr>
          <p:cNvPr id="324" name="Google Shape;324;p45"/>
          <p:cNvSpPr txBox="1"/>
          <p:nvPr/>
        </p:nvSpPr>
        <p:spPr>
          <a:xfrm>
            <a:off x="692100" y="1165700"/>
            <a:ext cx="6999000" cy="300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1" lang="es" sz="1350">
                <a:solidFill>
                  <a:schemeClr val="dk1"/>
                </a:solidFill>
                <a:highlight>
                  <a:schemeClr val="accent6"/>
                </a:highlight>
                <a:latin typeface="DM Sans"/>
                <a:ea typeface="DM Sans"/>
                <a:cs typeface="DM Sans"/>
                <a:sym typeface="DM Sans"/>
              </a:rPr>
              <a:t>transform:skew( )</a:t>
            </a:r>
            <a:r>
              <a:rPr i="1" lang="es" sz="1350">
                <a:solidFill>
                  <a:schemeClr val="dk1"/>
                </a:solidFill>
                <a:latin typeface="DM Sans"/>
                <a:ea typeface="DM Sans"/>
                <a:cs typeface="DM Sans"/>
                <a:sym typeface="DM Sans"/>
              </a:rPr>
              <a:t> </a:t>
            </a:r>
            <a:r>
              <a:rPr lang="es" sz="1350">
                <a:highlight>
                  <a:srgbClr val="FFFFFF"/>
                </a:highlight>
                <a:latin typeface="DM Sans"/>
                <a:ea typeface="DM Sans"/>
                <a:cs typeface="DM Sans"/>
                <a:sym typeface="DM Sans"/>
              </a:rPr>
              <a:t>nos permite</a:t>
            </a:r>
            <a:r>
              <a:rPr i="0" lang="es" sz="1350" u="none" cap="none" strike="noStrike">
                <a:solidFill>
                  <a:srgbClr val="000000"/>
                </a:solidFill>
                <a:highlight>
                  <a:srgbClr val="FFFFFF"/>
                </a:highlight>
                <a:latin typeface="DM Sans"/>
                <a:ea typeface="DM Sans"/>
                <a:cs typeface="DM Sans"/>
                <a:sym typeface="DM Sans"/>
              </a:rPr>
              <a:t> sesgar (torcer, deformar) objetos en CSS </a:t>
            </a:r>
            <a:endParaRPr i="0" sz="1350" u="none" cap="none" strike="noStrike">
              <a:solidFill>
                <a:srgbClr val="000000"/>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0000"/>
                </a:solidFill>
                <a:latin typeface="DM Sans"/>
                <a:ea typeface="DM Sans"/>
                <a:cs typeface="DM Sans"/>
                <a:sym typeface="DM Sans"/>
              </a:rPr>
              <a:t>Puede tener hasta dos números separados por coma: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highlight>
                  <a:srgbClr val="FFFFFF"/>
                </a:highlight>
                <a:latin typeface="DM Sans"/>
                <a:ea typeface="DM Sans"/>
                <a:cs typeface="DM Sans"/>
                <a:sym typeface="DM Sans"/>
              </a:rPr>
              <a:t>Sus parámetros son los ángulos de deformación en grados sexagesimales (</a:t>
            </a:r>
            <a:r>
              <a:rPr b="1" i="0" lang="es" sz="1350" u="none" cap="none" strike="noStrike">
                <a:solidFill>
                  <a:srgbClr val="000000"/>
                </a:solidFill>
                <a:highlight>
                  <a:srgbClr val="FFFFFF"/>
                </a:highlight>
                <a:latin typeface="DM Sans"/>
                <a:ea typeface="DM Sans"/>
                <a:cs typeface="DM Sans"/>
                <a:sym typeface="DM Sans"/>
              </a:rPr>
              <a:t>deg</a:t>
            </a:r>
            <a:r>
              <a:rPr i="0" lang="es" sz="1350" u="none" cap="none" strike="noStrike">
                <a:solidFill>
                  <a:srgbClr val="000000"/>
                </a:solidFill>
                <a:highlight>
                  <a:srgbClr val="FFFFFF"/>
                </a:highlight>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El primero indica el eje  </a:t>
            </a:r>
            <a:r>
              <a:rPr b="1" i="0" lang="es" sz="1350" u="none" cap="none" strike="noStrike">
                <a:solidFill>
                  <a:srgbClr val="000000"/>
                </a:solidFill>
                <a:latin typeface="DM Sans"/>
                <a:ea typeface="DM Sans"/>
                <a:cs typeface="DM Sans"/>
                <a:sym typeface="DM Sans"/>
              </a:rPr>
              <a:t>“X”</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El segundo indica el eje </a:t>
            </a:r>
            <a:r>
              <a:rPr b="1" i="0" lang="es" sz="1350" u="none" cap="none" strike="noStrike">
                <a:solidFill>
                  <a:srgbClr val="000000"/>
                </a:solidFill>
                <a:latin typeface="DM Sans"/>
                <a:ea typeface="DM Sans"/>
                <a:cs typeface="DM Sans"/>
                <a:sym typeface="DM Sans"/>
              </a:rPr>
              <a:t>“Y”</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i="0" sz="1350" u="none" cap="none" strike="noStrike">
              <a:solidFill>
                <a:srgbClr val="000000"/>
              </a:solidFill>
              <a:highlight>
                <a:schemeClr val="accent6"/>
              </a:highlight>
              <a:latin typeface="DM Sans"/>
              <a:ea typeface="DM Sans"/>
              <a:cs typeface="DM Sans"/>
              <a:sym typeface="DM Sans"/>
            </a:endParaRPr>
          </a:p>
          <a:p>
            <a:pPr indent="0" lvl="0" marL="457200" marR="0" rtl="0" algn="l">
              <a:lnSpc>
                <a:spcPct val="115000"/>
              </a:lnSpc>
              <a:spcBef>
                <a:spcPts val="0"/>
              </a:spcBef>
              <a:spcAft>
                <a:spcPts val="1200"/>
              </a:spcAft>
              <a:buClr>
                <a:srgbClr val="000000"/>
              </a:buClr>
              <a:buSzPts val="1800"/>
              <a:buFont typeface="Arial"/>
              <a:buNone/>
            </a:pPr>
            <a:r>
              <a:t/>
            </a:r>
            <a:endParaRPr i="0" sz="1350" u="none" cap="none" strike="noStrike">
              <a:solidFill>
                <a:srgbClr val="24292E"/>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nvSpPr>
        <p:spPr>
          <a:xfrm>
            <a:off x="1453050"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skew</a:t>
            </a:r>
            <a:endParaRPr b="1" sz="4000" u="none" cap="none" strike="noStrike">
              <a:solidFill>
                <a:srgbClr val="000000"/>
              </a:solidFill>
              <a:latin typeface="DM Sans"/>
              <a:ea typeface="DM Sans"/>
              <a:cs typeface="DM Sans"/>
              <a:sym typeface="DM Sans"/>
            </a:endParaRPr>
          </a:p>
        </p:txBody>
      </p:sp>
      <p:sp>
        <p:nvSpPr>
          <p:cNvPr id="330" name="Google Shape;330;p46"/>
          <p:cNvSpPr txBox="1"/>
          <p:nvPr/>
        </p:nvSpPr>
        <p:spPr>
          <a:xfrm>
            <a:off x="1228525" y="2571750"/>
            <a:ext cx="4503900" cy="1435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skew</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20deg,10deg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331" name="Google Shape;331;p46"/>
          <p:cNvSpPr txBox="1"/>
          <p:nvPr/>
        </p:nvSpPr>
        <p:spPr>
          <a:xfrm>
            <a:off x="1301550" y="1463025"/>
            <a:ext cx="6540900" cy="5271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a:t>
            </a:r>
            <a:r>
              <a:rPr b="1" i="0" lang="es" sz="1350" u="none" cap="none" strike="noStrike">
                <a:solidFill>
                  <a:srgbClr val="000000"/>
                </a:solidFill>
                <a:latin typeface="DM Sans"/>
                <a:ea typeface="DM Sans"/>
                <a:cs typeface="DM Sans"/>
                <a:sym typeface="DM Sans"/>
              </a:rPr>
              <a:t>skewX</a:t>
            </a:r>
            <a:r>
              <a:rPr i="0" lang="es" sz="1350" u="none" cap="none" strike="noStrike">
                <a:solidFill>
                  <a:srgbClr val="000000"/>
                </a:solidFill>
                <a:latin typeface="DM Sans"/>
                <a:ea typeface="DM Sans"/>
                <a:cs typeface="DM Sans"/>
                <a:sym typeface="DM Sans"/>
              </a:rPr>
              <a:t>, perspectiva en ambos ejes (X,Y).</a:t>
            </a:r>
            <a:endParaRPr i="0" sz="1350" u="none" cap="none" strike="noStrike">
              <a:solidFill>
                <a:srgbClr val="000000"/>
              </a:solidFill>
              <a:latin typeface="DM Sans"/>
              <a:ea typeface="DM Sans"/>
              <a:cs typeface="DM Sans"/>
              <a:sym typeface="DM Sans"/>
            </a:endParaRPr>
          </a:p>
        </p:txBody>
      </p:sp>
      <p:pic>
        <p:nvPicPr>
          <p:cNvPr id="332" name="Google Shape;332;p46"/>
          <p:cNvPicPr preferRelativeResize="0"/>
          <p:nvPr/>
        </p:nvPicPr>
        <p:blipFill rotWithShape="1">
          <a:blip r:embed="rId3">
            <a:alphaModFix/>
          </a:blip>
          <a:srcRect b="0" l="4000" r="-4000" t="0"/>
          <a:stretch/>
        </p:blipFill>
        <p:spPr>
          <a:xfrm>
            <a:off x="6351775" y="2372375"/>
            <a:ext cx="1905000" cy="190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nvSpPr>
        <p:spPr>
          <a:xfrm>
            <a:off x="1453050"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a:t>
            </a:r>
            <a:r>
              <a:rPr b="1" lang="es" sz="4000" u="none" cap="none" strike="noStrike">
                <a:solidFill>
                  <a:srgbClr val="000000"/>
                </a:solidFill>
                <a:latin typeface="DM Sans"/>
                <a:ea typeface="DM Sans"/>
                <a:cs typeface="DM Sans"/>
                <a:sym typeface="DM Sans"/>
              </a:rPr>
              <a:t>: </a:t>
            </a:r>
            <a:r>
              <a:rPr b="1" lang="es" sz="4000">
                <a:latin typeface="DM Sans"/>
                <a:ea typeface="DM Sans"/>
                <a:cs typeface="DM Sans"/>
                <a:sym typeface="DM Sans"/>
              </a:rPr>
              <a:t>skewX</a:t>
            </a:r>
            <a:endParaRPr b="1" sz="4000" u="none" cap="none" strike="noStrike">
              <a:solidFill>
                <a:srgbClr val="000000"/>
              </a:solidFill>
              <a:latin typeface="DM Sans"/>
              <a:ea typeface="DM Sans"/>
              <a:cs typeface="DM Sans"/>
              <a:sym typeface="DM Sans"/>
            </a:endParaRPr>
          </a:p>
        </p:txBody>
      </p:sp>
      <p:sp>
        <p:nvSpPr>
          <p:cNvPr id="338" name="Google Shape;338;p47"/>
          <p:cNvSpPr txBox="1"/>
          <p:nvPr/>
        </p:nvSpPr>
        <p:spPr>
          <a:xfrm>
            <a:off x="1374350" y="2571748"/>
            <a:ext cx="3993600" cy="1508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skewX</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20deg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339" name="Google Shape;339;p47"/>
          <p:cNvSpPr txBox="1"/>
          <p:nvPr/>
        </p:nvSpPr>
        <p:spPr>
          <a:xfrm>
            <a:off x="1453050" y="1408350"/>
            <a:ext cx="5969700" cy="5511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DM Sans"/>
                <a:ea typeface="DM Sans"/>
                <a:cs typeface="DM Sans"/>
                <a:sym typeface="DM Sans"/>
              </a:rPr>
              <a:t>Valor: </a:t>
            </a:r>
            <a:r>
              <a:rPr b="1" i="0" lang="es" sz="1800" u="none" cap="none" strike="noStrike">
                <a:solidFill>
                  <a:srgbClr val="000000"/>
                </a:solidFill>
                <a:latin typeface="DM Sans"/>
                <a:ea typeface="DM Sans"/>
                <a:cs typeface="DM Sans"/>
                <a:sym typeface="DM Sans"/>
              </a:rPr>
              <a:t>skewX</a:t>
            </a:r>
            <a:r>
              <a:rPr i="0" lang="es" sz="1800" u="none" cap="none" strike="noStrike">
                <a:solidFill>
                  <a:srgbClr val="000000"/>
                </a:solidFill>
                <a:latin typeface="DM Sans"/>
                <a:ea typeface="DM Sans"/>
                <a:cs typeface="DM Sans"/>
                <a:sym typeface="DM Sans"/>
              </a:rPr>
              <a:t>, perspectiva en X.</a:t>
            </a:r>
            <a:endParaRPr i="0" sz="1800" u="none" cap="none" strike="noStrike">
              <a:solidFill>
                <a:srgbClr val="000000"/>
              </a:solidFill>
              <a:latin typeface="DM Sans"/>
              <a:ea typeface="DM Sans"/>
              <a:cs typeface="DM Sans"/>
              <a:sym typeface="DM Sans"/>
            </a:endParaRPr>
          </a:p>
        </p:txBody>
      </p:sp>
      <p:pic>
        <p:nvPicPr>
          <p:cNvPr id="340" name="Google Shape;340;p47"/>
          <p:cNvPicPr preferRelativeResize="0"/>
          <p:nvPr/>
        </p:nvPicPr>
        <p:blipFill rotWithShape="1">
          <a:blip r:embed="rId3">
            <a:alphaModFix/>
          </a:blip>
          <a:srcRect b="0" l="0" r="0" t="0"/>
          <a:stretch/>
        </p:blipFill>
        <p:spPr>
          <a:xfrm>
            <a:off x="5928589" y="2421625"/>
            <a:ext cx="1905000" cy="190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nvSpPr>
        <p:spPr>
          <a:xfrm>
            <a:off x="1453050" y="52003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a:latin typeface="DM Sans"/>
                <a:ea typeface="DM Sans"/>
                <a:cs typeface="DM Sans"/>
                <a:sym typeface="DM Sans"/>
              </a:rPr>
              <a:t>t</a:t>
            </a:r>
            <a:r>
              <a:rPr b="1" lang="es" sz="4000">
                <a:latin typeface="DM Sans"/>
                <a:ea typeface="DM Sans"/>
                <a:cs typeface="DM Sans"/>
                <a:sym typeface="DM Sans"/>
              </a:rPr>
              <a:t>ransform: skewY</a:t>
            </a:r>
            <a:endParaRPr b="1" sz="4000" u="none" cap="none" strike="noStrike">
              <a:solidFill>
                <a:srgbClr val="000000"/>
              </a:solidFill>
              <a:latin typeface="DM Sans"/>
              <a:ea typeface="DM Sans"/>
              <a:cs typeface="DM Sans"/>
              <a:sym typeface="DM Sans"/>
            </a:endParaRPr>
          </a:p>
        </p:txBody>
      </p:sp>
      <p:sp>
        <p:nvSpPr>
          <p:cNvPr id="346" name="Google Shape;346;p48"/>
          <p:cNvSpPr txBox="1"/>
          <p:nvPr/>
        </p:nvSpPr>
        <p:spPr>
          <a:xfrm>
            <a:off x="1527400" y="2523675"/>
            <a:ext cx="3769200" cy="1528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800000"/>
                </a:solidFill>
                <a:latin typeface="Consolas"/>
                <a:ea typeface="Consolas"/>
                <a:cs typeface="Consolas"/>
                <a:sym typeface="Consolas"/>
              </a:rPr>
              <a:t>div</a:t>
            </a:r>
            <a:r>
              <a:rPr b="0" i="0" lang="es"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FF0000"/>
                </a:solidFill>
                <a:latin typeface="Consolas"/>
                <a:ea typeface="Consolas"/>
                <a:cs typeface="Consolas"/>
                <a:sym typeface="Consolas"/>
              </a:rPr>
              <a:t>transform</a:t>
            </a:r>
            <a:r>
              <a:rPr b="0" i="0" lang="es" sz="1800" u="none" cap="none" strike="noStrike">
                <a:solidFill>
                  <a:srgbClr val="000000"/>
                </a:solidFill>
                <a:latin typeface="Consolas"/>
                <a:ea typeface="Consolas"/>
                <a:cs typeface="Consolas"/>
                <a:sym typeface="Consolas"/>
              </a:rPr>
              <a:t>: </a:t>
            </a:r>
            <a:r>
              <a:rPr b="0" i="0" lang="es" sz="1800" u="none" cap="none" strike="noStrike">
                <a:solidFill>
                  <a:srgbClr val="795E26"/>
                </a:solidFill>
                <a:latin typeface="Consolas"/>
                <a:ea typeface="Consolas"/>
                <a:cs typeface="Consolas"/>
                <a:sym typeface="Consolas"/>
              </a:rPr>
              <a:t>skewY</a:t>
            </a:r>
            <a:r>
              <a:rPr b="0" i="0" lang="es" sz="1800" u="none" cap="none" strike="noStrike">
                <a:solidFill>
                  <a:srgbClr val="000000"/>
                </a:solidFill>
                <a:latin typeface="Consolas"/>
                <a:ea typeface="Consolas"/>
                <a:cs typeface="Consolas"/>
                <a:sym typeface="Consolas"/>
              </a:rPr>
              <a:t>(</a:t>
            </a:r>
            <a:r>
              <a:rPr b="0" i="0" lang="es" sz="1800" u="none" cap="none" strike="noStrike">
                <a:solidFill>
                  <a:srgbClr val="09885A"/>
                </a:solidFill>
                <a:latin typeface="Consolas"/>
                <a:ea typeface="Consolas"/>
                <a:cs typeface="Consolas"/>
                <a:sym typeface="Consolas"/>
              </a:rPr>
              <a:t>20deg</a:t>
            </a: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0" i="0" sz="1800" u="none" cap="none" strike="noStrike">
              <a:solidFill>
                <a:srgbClr val="3C78D8"/>
              </a:solidFill>
              <a:latin typeface="Consolas"/>
              <a:ea typeface="Consolas"/>
              <a:cs typeface="Consolas"/>
              <a:sym typeface="Consolas"/>
            </a:endParaRPr>
          </a:p>
        </p:txBody>
      </p:sp>
      <p:sp>
        <p:nvSpPr>
          <p:cNvPr id="347" name="Google Shape;347;p48"/>
          <p:cNvSpPr txBox="1"/>
          <p:nvPr/>
        </p:nvSpPr>
        <p:spPr>
          <a:xfrm>
            <a:off x="1619100" y="1495625"/>
            <a:ext cx="5905800" cy="4497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Valor: </a:t>
            </a:r>
            <a:r>
              <a:rPr b="1" i="0" lang="es" sz="1350" u="none" cap="none" strike="noStrike">
                <a:solidFill>
                  <a:srgbClr val="000000"/>
                </a:solidFill>
                <a:latin typeface="DM Sans"/>
                <a:ea typeface="DM Sans"/>
                <a:cs typeface="DM Sans"/>
                <a:sym typeface="DM Sans"/>
              </a:rPr>
              <a:t>skewY</a:t>
            </a:r>
            <a:r>
              <a:rPr i="0" lang="es" sz="1350" u="none" cap="none" strike="noStrike">
                <a:solidFill>
                  <a:srgbClr val="000000"/>
                </a:solidFill>
                <a:latin typeface="DM Sans"/>
                <a:ea typeface="DM Sans"/>
                <a:cs typeface="DM Sans"/>
                <a:sym typeface="DM Sans"/>
              </a:rPr>
              <a:t>, perspectiva en Y.</a:t>
            </a:r>
            <a:endParaRPr i="0" sz="1350" u="none" cap="none" strike="noStrike">
              <a:solidFill>
                <a:srgbClr val="000000"/>
              </a:solidFill>
              <a:latin typeface="DM Sans"/>
              <a:ea typeface="DM Sans"/>
              <a:cs typeface="DM Sans"/>
              <a:sym typeface="DM Sans"/>
            </a:endParaRPr>
          </a:p>
        </p:txBody>
      </p:sp>
      <p:pic>
        <p:nvPicPr>
          <p:cNvPr id="348" name="Google Shape;348;p48"/>
          <p:cNvPicPr preferRelativeResize="0"/>
          <p:nvPr/>
        </p:nvPicPr>
        <p:blipFill rotWithShape="1">
          <a:blip r:embed="rId3">
            <a:alphaModFix/>
          </a:blip>
          <a:srcRect b="0" l="0" r="0" t="0"/>
          <a:stretch/>
        </p:blipFill>
        <p:spPr>
          <a:xfrm>
            <a:off x="6034111" y="2391025"/>
            <a:ext cx="1905000" cy="1905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nvSpPr>
        <p:spPr>
          <a:xfrm>
            <a:off x="456751" y="468275"/>
            <a:ext cx="8230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¿R</a:t>
            </a:r>
            <a:r>
              <a:rPr b="1" lang="es" sz="4000">
                <a:latin typeface="DM Sans"/>
                <a:ea typeface="DM Sans"/>
                <a:cs typeface="DM Sans"/>
                <a:sym typeface="DM Sans"/>
              </a:rPr>
              <a:t>ecuerdan el ejemplo</a:t>
            </a:r>
            <a:r>
              <a:rPr b="1" lang="es" sz="4000" u="none" cap="none" strike="noStrike">
                <a:solidFill>
                  <a:srgbClr val="000000"/>
                </a:solidFill>
                <a:latin typeface="DM Sans"/>
                <a:ea typeface="DM Sans"/>
                <a:cs typeface="DM Sans"/>
                <a:sym typeface="DM Sans"/>
              </a:rPr>
              <a:t>?</a:t>
            </a:r>
            <a:endParaRPr b="1" sz="4000" u="none" cap="none" strike="noStrike">
              <a:solidFill>
                <a:srgbClr val="000000"/>
              </a:solidFill>
              <a:latin typeface="DM Sans"/>
              <a:ea typeface="DM Sans"/>
              <a:cs typeface="DM Sans"/>
              <a:sym typeface="DM Sans"/>
            </a:endParaRPr>
          </a:p>
        </p:txBody>
      </p:sp>
      <p:sp>
        <p:nvSpPr>
          <p:cNvPr id="354" name="Google Shape;354;p49"/>
          <p:cNvSpPr txBox="1"/>
          <p:nvPr/>
        </p:nvSpPr>
        <p:spPr>
          <a:xfrm>
            <a:off x="3077175" y="2187150"/>
            <a:ext cx="3936000" cy="245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div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100px</a:t>
            </a: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100px</a:t>
            </a: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rgba</a:t>
            </a:r>
            <a:r>
              <a:rPr b="0" i="0" lang="es" sz="1400" u="none" cap="none" strike="noStrike">
                <a:solidFill>
                  <a:srgbClr val="800000"/>
                </a:solidFill>
                <a:latin typeface="Consolas"/>
                <a:ea typeface="Consolas"/>
                <a:cs typeface="Consolas"/>
                <a:sym typeface="Consolas"/>
              </a:rPr>
              <a:t>(255,0,0,0.9);</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transform</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skewY</a:t>
            </a:r>
            <a:r>
              <a:rPr b="0" i="0" lang="es" sz="1400" u="none" cap="none" strike="noStrike">
                <a:solidFill>
                  <a:srgbClr val="800000"/>
                </a:solidFill>
                <a:latin typeface="Consolas"/>
                <a:ea typeface="Consolas"/>
                <a:cs typeface="Consolas"/>
                <a:sym typeface="Consolas"/>
              </a:rPr>
              <a:t>(25deg)</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355" name="Google Shape;355;p49"/>
          <p:cNvSpPr txBox="1"/>
          <p:nvPr/>
        </p:nvSpPr>
        <p:spPr>
          <a:xfrm>
            <a:off x="181000" y="2168050"/>
            <a:ext cx="2793300" cy="245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 Caja Roja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356" name="Google Shape;356;p49"/>
          <p:cNvSpPr txBox="1"/>
          <p:nvPr/>
        </p:nvSpPr>
        <p:spPr>
          <a:xfrm>
            <a:off x="535425" y="1709900"/>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M Sans"/>
                <a:ea typeface="DM Sans"/>
                <a:cs typeface="DM Sans"/>
                <a:sym typeface="DM Sans"/>
              </a:rPr>
              <a:t>HTML</a:t>
            </a:r>
            <a:endParaRPr b="1" i="0" sz="1800" u="none" cap="none" strike="noStrike">
              <a:solidFill>
                <a:srgbClr val="000000"/>
              </a:solidFill>
              <a:latin typeface="DM Sans"/>
              <a:ea typeface="DM Sans"/>
              <a:cs typeface="DM Sans"/>
              <a:sym typeface="DM Sans"/>
            </a:endParaRPr>
          </a:p>
        </p:txBody>
      </p:sp>
      <p:sp>
        <p:nvSpPr>
          <p:cNvPr id="357" name="Google Shape;357;p49"/>
          <p:cNvSpPr txBox="1"/>
          <p:nvPr/>
        </p:nvSpPr>
        <p:spPr>
          <a:xfrm>
            <a:off x="3301675" y="1709900"/>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M Sans"/>
                <a:ea typeface="DM Sans"/>
                <a:cs typeface="DM Sans"/>
                <a:sym typeface="DM Sans"/>
              </a:rPr>
              <a:t>CSS</a:t>
            </a:r>
            <a:endParaRPr b="1" i="0" sz="1800" u="none" cap="none" strike="noStrike">
              <a:solidFill>
                <a:srgbClr val="000000"/>
              </a:solidFill>
              <a:latin typeface="DM Sans"/>
              <a:ea typeface="DM Sans"/>
              <a:cs typeface="DM Sans"/>
              <a:sym typeface="DM Sans"/>
            </a:endParaRPr>
          </a:p>
        </p:txBody>
      </p:sp>
      <p:sp>
        <p:nvSpPr>
          <p:cNvPr id="358" name="Google Shape;358;p49"/>
          <p:cNvSpPr txBox="1"/>
          <p:nvPr/>
        </p:nvSpPr>
        <p:spPr>
          <a:xfrm>
            <a:off x="2340775" y="111430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i="0" lang="es" sz="1350" u="none" cap="none" strike="noStrike">
                <a:solidFill>
                  <a:srgbClr val="000000"/>
                </a:solidFill>
                <a:latin typeface="DM Sans"/>
                <a:ea typeface="DM Sans"/>
                <a:cs typeface="DM Sans"/>
                <a:sym typeface="DM Sans"/>
              </a:rPr>
              <a:t>Así empezamos...</a:t>
            </a:r>
            <a:endParaRPr i="0" sz="1350" u="none" cap="none" strike="noStrike">
              <a:solidFill>
                <a:srgbClr val="000000"/>
              </a:solidFill>
              <a:latin typeface="DM Sans"/>
              <a:ea typeface="DM Sans"/>
              <a:cs typeface="DM Sans"/>
              <a:sym typeface="DM Sans"/>
            </a:endParaRPr>
          </a:p>
        </p:txBody>
      </p:sp>
      <p:pic>
        <p:nvPicPr>
          <p:cNvPr id="359" name="Google Shape;359;p49"/>
          <p:cNvPicPr preferRelativeResize="0"/>
          <p:nvPr/>
        </p:nvPicPr>
        <p:blipFill rotWithShape="1">
          <a:blip r:embed="rId3">
            <a:alphaModFix/>
          </a:blip>
          <a:srcRect b="0" l="0" r="0" t="0"/>
          <a:stretch/>
        </p:blipFill>
        <p:spPr>
          <a:xfrm>
            <a:off x="7013175" y="2379575"/>
            <a:ext cx="1956300" cy="193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65" name="Google Shape;365;p50"/>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66" name="Google Shape;366;p50"/>
          <p:cNvGrpSpPr/>
          <p:nvPr/>
        </p:nvGrpSpPr>
        <p:grpSpPr>
          <a:xfrm>
            <a:off x="473351" y="619523"/>
            <a:ext cx="738900" cy="738900"/>
            <a:chOff x="473351" y="619523"/>
            <a:chExt cx="738900" cy="738900"/>
          </a:xfrm>
        </p:grpSpPr>
        <p:sp>
          <p:nvSpPr>
            <p:cNvPr id="367" name="Google Shape;367;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74" name="Google Shape;374;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381" name="Google Shape;381;p52"/>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382" name="Google Shape;382;p52"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383" name="Google Shape;383;p52"/>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384" name="Google Shape;384;p52"/>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385" name="Google Shape;385;p52"/>
          <p:cNvGrpSpPr/>
          <p:nvPr/>
        </p:nvGrpSpPr>
        <p:grpSpPr>
          <a:xfrm>
            <a:off x="2560438" y="3996550"/>
            <a:ext cx="1134384" cy="280804"/>
            <a:chOff x="2560438" y="3920350"/>
            <a:chExt cx="1134384" cy="280804"/>
          </a:xfrm>
        </p:grpSpPr>
        <p:pic>
          <p:nvPicPr>
            <p:cNvPr id="386" name="Google Shape;386;p52"/>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387" name="Google Shape;387;p52"/>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388" name="Google Shape;388;p52"/>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Transiciones</a:t>
            </a:r>
            <a:endParaRPr b="1" sz="4000">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7" name="Google Shape;67;p1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8" name="Google Shape;68;p18"/>
          <p:cNvSpPr txBox="1"/>
          <p:nvPr/>
        </p:nvSpPr>
        <p:spPr>
          <a:xfrm>
            <a:off x="2078711" y="1399650"/>
            <a:ext cx="4281300" cy="2963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b="1" lang="es" sz="1350">
                <a:solidFill>
                  <a:schemeClr val="lt1"/>
                </a:solidFill>
                <a:latin typeface="DM Sans"/>
                <a:ea typeface="DM Sans"/>
                <a:cs typeface="DM Sans"/>
                <a:sym typeface="DM Sans"/>
              </a:rPr>
              <a:t>Agregar </a:t>
            </a:r>
            <a:r>
              <a:rPr lang="es" sz="1350">
                <a:solidFill>
                  <a:schemeClr val="lt1"/>
                </a:solidFill>
                <a:latin typeface="DM Sans"/>
                <a:ea typeface="DM Sans"/>
                <a:cs typeface="DM Sans"/>
                <a:sym typeface="DM Sans"/>
              </a:rPr>
              <a:t>transformaciones a elementos.</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rPr b="1" lang="es" sz="1350">
                <a:solidFill>
                  <a:schemeClr val="lt1"/>
                </a:solidFill>
                <a:latin typeface="DM Sans"/>
                <a:ea typeface="DM Sans"/>
                <a:cs typeface="DM Sans"/>
                <a:sym typeface="DM Sans"/>
              </a:rPr>
              <a:t>Incorporar </a:t>
            </a:r>
            <a:r>
              <a:rPr lang="es" sz="1350">
                <a:solidFill>
                  <a:schemeClr val="lt1"/>
                </a:solidFill>
                <a:latin typeface="DM Sans"/>
                <a:ea typeface="DM Sans"/>
                <a:cs typeface="DM Sans"/>
                <a:sym typeface="DM Sans"/>
              </a:rPr>
              <a:t>transiciones a elementos.</a:t>
            </a:r>
            <a:endParaRPr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lt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lt1"/>
                </a:solidFill>
                <a:latin typeface="DM Sans"/>
                <a:ea typeface="DM Sans"/>
                <a:cs typeface="DM Sans"/>
                <a:sym typeface="DM Sans"/>
              </a:rPr>
              <a:t>	</a:t>
            </a: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animaciones con CSS.</a:t>
            </a:r>
            <a:endParaRPr sz="1350">
              <a:solidFill>
                <a:schemeClr val="lt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lt1"/>
              </a:solidFill>
              <a:latin typeface="DM Sans"/>
              <a:ea typeface="DM Sans"/>
              <a:cs typeface="DM Sans"/>
              <a:sym typeface="DM Sans"/>
            </a:endParaRPr>
          </a:p>
          <a:p>
            <a:pPr indent="457200" lvl="0" marL="0" rtl="0" algn="l">
              <a:lnSpc>
                <a:spcPct val="115000"/>
              </a:lnSpc>
              <a:spcBef>
                <a:spcPts val="1000"/>
              </a:spcBef>
              <a:spcAft>
                <a:spcPts val="0"/>
              </a:spcAft>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librerías de animaciones</a:t>
            </a:r>
            <a:endParaRPr sz="1350">
              <a:solidFill>
                <a:schemeClr val="lt1"/>
              </a:solidFill>
              <a:latin typeface="DM Sans"/>
              <a:ea typeface="DM Sans"/>
              <a:cs typeface="DM Sans"/>
              <a:sym typeface="DM Sans"/>
            </a:endParaRPr>
          </a:p>
          <a:p>
            <a:pPr indent="0" lvl="0" marL="0" rtl="0" algn="l">
              <a:lnSpc>
                <a:spcPct val="115000"/>
              </a:lnSpc>
              <a:spcBef>
                <a:spcPts val="1000"/>
              </a:spcBef>
              <a:spcAft>
                <a:spcPts val="0"/>
              </a:spcAft>
              <a:buNone/>
            </a:pP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70" name="Google Shape;70;p18"/>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71" name="Google Shape;71;p18"/>
          <p:cNvCxnSpPr>
            <a:stCxn id="67" idx="2"/>
            <a:endCxn id="69"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72" name="Google Shape;72;p18"/>
          <p:cNvCxnSpPr>
            <a:stCxn id="69" idx="2"/>
            <a:endCxn id="70"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pic>
        <p:nvPicPr>
          <p:cNvPr id="73" name="Google Shape;73;p18"/>
          <p:cNvPicPr preferRelativeResize="0"/>
          <p:nvPr/>
        </p:nvPicPr>
        <p:blipFill>
          <a:blip r:embed="rId3">
            <a:alphaModFix/>
          </a:blip>
          <a:stretch>
            <a:fillRect/>
          </a:stretch>
        </p:blipFill>
        <p:spPr>
          <a:xfrm>
            <a:off x="2172138" y="3728988"/>
            <a:ext cx="196975" cy="196975"/>
          </a:xfrm>
          <a:prstGeom prst="rect">
            <a:avLst/>
          </a:prstGeom>
          <a:noFill/>
          <a:ln>
            <a:noFill/>
          </a:ln>
        </p:spPr>
      </p:pic>
      <p:cxnSp>
        <p:nvCxnSpPr>
          <p:cNvPr id="74" name="Google Shape;74;p18"/>
          <p:cNvCxnSpPr>
            <a:stCxn id="70" idx="2"/>
            <a:endCxn id="73" idx="0"/>
          </p:cNvCxnSpPr>
          <p:nvPr/>
        </p:nvCxnSpPr>
        <p:spPr>
          <a:xfrm flipH="1" rot="-5400000">
            <a:off x="2009925" y="3467612"/>
            <a:ext cx="522000" cy="600"/>
          </a:xfrm>
          <a:prstGeom prst="bentConnector3">
            <a:avLst>
              <a:gd fmla="val 50007"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Transiciones</a:t>
            </a:r>
            <a:endParaRPr b="1" sz="4000">
              <a:solidFill>
                <a:schemeClr val="dk1"/>
              </a:solidFill>
              <a:latin typeface="DM Sans"/>
              <a:ea typeface="DM Sans"/>
              <a:cs typeface="DM Sans"/>
              <a:sym typeface="DM Sans"/>
            </a:endParaRPr>
          </a:p>
        </p:txBody>
      </p:sp>
      <p:sp>
        <p:nvSpPr>
          <p:cNvPr id="399" name="Google Shape;399;p54"/>
          <p:cNvSpPr txBox="1"/>
          <p:nvPr/>
        </p:nvSpPr>
        <p:spPr>
          <a:xfrm>
            <a:off x="718500" y="1570600"/>
            <a:ext cx="77070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Con la propiedad </a:t>
            </a:r>
            <a:r>
              <a:rPr b="1" lang="es" sz="1350">
                <a:solidFill>
                  <a:schemeClr val="dk1"/>
                </a:solidFill>
                <a:latin typeface="DM Sans"/>
                <a:ea typeface="DM Sans"/>
                <a:cs typeface="DM Sans"/>
                <a:sym typeface="DM Sans"/>
              </a:rPr>
              <a:t>transition</a:t>
            </a:r>
            <a:r>
              <a:rPr lang="es" sz="1350">
                <a:solidFill>
                  <a:schemeClr val="dk1"/>
                </a:solidFill>
                <a:latin typeface="DM Sans"/>
                <a:ea typeface="DM Sans"/>
                <a:cs typeface="DM Sans"/>
                <a:sym typeface="DM Sans"/>
              </a:rPr>
              <a:t>, es posible lograr que </a:t>
            </a:r>
            <a:r>
              <a:rPr lang="es" sz="1350">
                <a:solidFill>
                  <a:schemeClr val="dk1"/>
                </a:solidFill>
                <a:highlight>
                  <a:schemeClr val="accent6"/>
                </a:highlight>
                <a:latin typeface="DM Sans"/>
                <a:ea typeface="DM Sans"/>
                <a:cs typeface="DM Sans"/>
                <a:sym typeface="DM Sans"/>
              </a:rPr>
              <a:t>al pasar el mouse por el elemento, el mismo “haga una animación”. </a:t>
            </a:r>
            <a:endParaRPr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t/>
            </a:r>
            <a:endParaRPr sz="1350">
              <a:solidFill>
                <a:schemeClr val="dk1"/>
              </a:solidFill>
              <a:highlight>
                <a:srgbClr val="E0FF00"/>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Recuerda que para los enlaces se utiliza </a:t>
            </a:r>
            <a:r>
              <a:rPr i="1" lang="es" sz="1350">
                <a:solidFill>
                  <a:schemeClr val="dk1"/>
                </a:solidFill>
                <a:highlight>
                  <a:schemeClr val="accent6"/>
                </a:highlight>
                <a:latin typeface="DM Sans"/>
                <a:ea typeface="DM Sans"/>
                <a:cs typeface="DM Sans"/>
                <a:sym typeface="DM Sans"/>
              </a:rPr>
              <a:t>a:hover</a:t>
            </a:r>
            <a:r>
              <a:rPr lang="es" sz="1350">
                <a:solidFill>
                  <a:schemeClr val="dk1"/>
                </a:solidFill>
                <a:highlight>
                  <a:schemeClr val="accent6"/>
                </a:highlight>
                <a:latin typeface="DM Sans"/>
                <a:ea typeface="DM Sans"/>
                <a:cs typeface="DM Sans"/>
                <a:sym typeface="DM Sans"/>
              </a:rPr>
              <a:t>,</a:t>
            </a:r>
            <a:r>
              <a:rPr lang="es" sz="1350">
                <a:solidFill>
                  <a:schemeClr val="dk1"/>
                </a:solidFill>
                <a:latin typeface="DM Sans"/>
                <a:ea typeface="DM Sans"/>
                <a:cs typeface="DM Sans"/>
                <a:sym typeface="DM Sans"/>
              </a:rPr>
              <a:t> con el fin de que cambien sus estilos al pasar el mouse por encima. Esta pseudoclase se puede utilizar con </a:t>
            </a:r>
            <a:r>
              <a:rPr b="1" lang="es" sz="1350">
                <a:solidFill>
                  <a:schemeClr val="dk1"/>
                </a:solidFill>
                <a:latin typeface="DM Sans"/>
                <a:ea typeface="DM Sans"/>
                <a:cs typeface="DM Sans"/>
                <a:sym typeface="DM Sans"/>
              </a:rPr>
              <a:t>cualquier </a:t>
            </a:r>
            <a:r>
              <a:rPr lang="es" sz="1350">
                <a:solidFill>
                  <a:schemeClr val="dk1"/>
                </a:solidFill>
                <a:latin typeface="DM Sans"/>
                <a:ea typeface="DM Sans"/>
                <a:cs typeface="DM Sans"/>
                <a:sym typeface="DM Sans"/>
              </a:rPr>
              <a:t>elemento sobre el cual quisieras ejecutar una transición: un div, span, párrafo, etc.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b="1" lang="es" sz="1350">
                <a:solidFill>
                  <a:schemeClr val="dk1"/>
                </a:solidFill>
                <a:latin typeface="DM Sans"/>
                <a:ea typeface="DM Sans"/>
                <a:cs typeface="DM Sans"/>
                <a:sym typeface="DM Sans"/>
              </a:rPr>
              <a:t>Veamos los ejemplos...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00" name="Google Shape;400;p5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nvSpPr>
        <p:spPr>
          <a:xfrm>
            <a:off x="982850" y="1112000"/>
            <a:ext cx="6774300" cy="8214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100"/>
              <a:buFont typeface="Arial"/>
              <a:buNone/>
            </a:pPr>
            <a:r>
              <a:rPr b="0" i="0" lang="es" sz="1350" u="none" cap="none" strike="noStrike">
                <a:solidFill>
                  <a:srgbClr val="24292E"/>
                </a:solidFill>
                <a:latin typeface="Helvetica Neue Light"/>
                <a:ea typeface="Helvetica Neue Light"/>
                <a:cs typeface="Helvetica Neue Light"/>
                <a:sym typeface="Helvetica Neue Light"/>
              </a:rPr>
              <a:t>Imaginemos que queremos que, </a:t>
            </a:r>
            <a:r>
              <a:rPr lang="es" sz="1350">
                <a:solidFill>
                  <a:srgbClr val="24292E"/>
                </a:solidFill>
                <a:latin typeface="Helvetica Neue Light"/>
                <a:ea typeface="Helvetica Neue Light"/>
                <a:cs typeface="Helvetica Neue Light"/>
                <a:sym typeface="Helvetica Neue Light"/>
              </a:rPr>
              <a:t>al pasar el mouse por encima,</a:t>
            </a:r>
            <a:r>
              <a:rPr b="0" i="0" lang="es" sz="1350" u="none" cap="none" strike="noStrike">
                <a:solidFill>
                  <a:srgbClr val="24292E"/>
                </a:solidFill>
                <a:latin typeface="Helvetica Neue Light"/>
                <a:ea typeface="Helvetica Neue Light"/>
                <a:cs typeface="Helvetica Neue Light"/>
                <a:sym typeface="Helvetica Neue Light"/>
              </a:rPr>
              <a:t> el div cambie su altura: debemos indicar </a:t>
            </a:r>
            <a:r>
              <a:rPr b="1" i="0" lang="es" sz="1350" u="none" cap="none" strike="noStrike">
                <a:solidFill>
                  <a:srgbClr val="24292E"/>
                </a:solidFill>
                <a:latin typeface="Helvetica Neue"/>
                <a:ea typeface="Helvetica Neue"/>
                <a:cs typeface="Helvetica Neue"/>
                <a:sym typeface="Helvetica Neue"/>
              </a:rPr>
              <a:t>qué propiedad</a:t>
            </a:r>
            <a:r>
              <a:rPr b="0" i="0" lang="es" sz="1350" u="none" cap="none" strike="noStrike">
                <a:solidFill>
                  <a:srgbClr val="24292E"/>
                </a:solidFill>
                <a:latin typeface="Helvetica Neue Light"/>
                <a:ea typeface="Helvetica Neue Light"/>
                <a:cs typeface="Helvetica Neue Light"/>
                <a:sym typeface="Helvetica Neue Light"/>
              </a:rPr>
              <a:t> queremos que se anime y </a:t>
            </a:r>
            <a:r>
              <a:rPr b="1" i="0" lang="es" sz="1350" u="none" cap="none" strike="noStrike">
                <a:solidFill>
                  <a:srgbClr val="24292E"/>
                </a:solidFill>
                <a:latin typeface="Helvetica Neue"/>
                <a:ea typeface="Helvetica Neue"/>
                <a:cs typeface="Helvetica Neue"/>
                <a:sym typeface="Helvetica Neue"/>
              </a:rPr>
              <a:t>por cuántos segundos</a:t>
            </a:r>
            <a:r>
              <a:rPr b="0" i="0" lang="es" sz="1350" u="none" cap="none" strike="noStrike">
                <a:solidFill>
                  <a:srgbClr val="24292E"/>
                </a:solidFill>
                <a:latin typeface="Helvetica Neue Light"/>
                <a:ea typeface="Helvetica Neue Light"/>
                <a:cs typeface="Helvetica Neue Light"/>
                <a:sym typeface="Helvetica Neue Light"/>
              </a:rPr>
              <a:t>. </a:t>
            </a:r>
            <a:endParaRPr b="0" i="0" sz="1350" u="none" cap="none" strike="noStrike">
              <a:solidFill>
                <a:srgbClr val="000000"/>
              </a:solidFill>
              <a:latin typeface="Helvetica Neue Light"/>
              <a:ea typeface="Helvetica Neue Light"/>
              <a:cs typeface="Helvetica Neue Light"/>
              <a:sym typeface="Helvetica Neue Light"/>
            </a:endParaRPr>
          </a:p>
        </p:txBody>
      </p:sp>
      <p:sp>
        <p:nvSpPr>
          <p:cNvPr id="406" name="Google Shape;406;p55"/>
          <p:cNvSpPr txBox="1"/>
          <p:nvPr/>
        </p:nvSpPr>
        <p:spPr>
          <a:xfrm>
            <a:off x="643800" y="216625"/>
            <a:ext cx="7856400" cy="82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lang="es" sz="4000" u="none" cap="none" strike="noStrike">
                <a:solidFill>
                  <a:srgbClr val="000000"/>
                </a:solidFill>
                <a:latin typeface="DM Sans"/>
                <a:ea typeface="DM Sans"/>
                <a:cs typeface="DM Sans"/>
                <a:sym typeface="DM Sans"/>
              </a:rPr>
              <a:t>T</a:t>
            </a:r>
            <a:r>
              <a:rPr b="1" lang="es" sz="4000">
                <a:latin typeface="DM Sans"/>
                <a:ea typeface="DM Sans"/>
                <a:cs typeface="DM Sans"/>
                <a:sym typeface="DM Sans"/>
              </a:rPr>
              <a:t>ransiciones</a:t>
            </a:r>
            <a:endParaRPr b="1" sz="4000" u="none" cap="none" strike="noStrike">
              <a:solidFill>
                <a:srgbClr val="000000"/>
              </a:solidFill>
              <a:latin typeface="DM Sans"/>
              <a:ea typeface="DM Sans"/>
              <a:cs typeface="DM Sans"/>
              <a:sym typeface="DM Sans"/>
            </a:endParaRPr>
          </a:p>
        </p:txBody>
      </p:sp>
      <p:sp>
        <p:nvSpPr>
          <p:cNvPr id="407" name="Google Shape;407;p55"/>
          <p:cNvSpPr txBox="1"/>
          <p:nvPr/>
        </p:nvSpPr>
        <p:spPr>
          <a:xfrm>
            <a:off x="1556375" y="2127175"/>
            <a:ext cx="3476100" cy="2725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transition</a:t>
            </a:r>
            <a:r>
              <a:rPr b="0" i="0" lang="es" sz="1400" u="none" cap="none" strike="noStrike">
                <a:solidFill>
                  <a:srgbClr val="000000"/>
                </a:solidFill>
                <a:latin typeface="Consolas"/>
                <a:ea typeface="Consolas"/>
                <a:cs typeface="Consolas"/>
                <a:sym typeface="Consolas"/>
              </a:rPr>
              <a:t>: height </a:t>
            </a:r>
            <a:r>
              <a:rPr b="0" i="0" lang="es" sz="1400" u="none" cap="none" strike="noStrike">
                <a:solidFill>
                  <a:srgbClr val="09885A"/>
                </a:solidFill>
                <a:latin typeface="Consolas"/>
                <a:ea typeface="Consolas"/>
                <a:cs typeface="Consolas"/>
                <a:sym typeface="Consolas"/>
              </a:rPr>
              <a:t>2s</a:t>
            </a:r>
            <a:r>
              <a:rPr b="0" i="0" lang="es" sz="1400" u="none" cap="none" strike="noStrike">
                <a:solidFill>
                  <a:srgbClr val="000000"/>
                </a:solidFill>
                <a:latin typeface="Consolas"/>
                <a:ea typeface="Consolas"/>
                <a:cs typeface="Consolas"/>
                <a:sym typeface="Consolas"/>
              </a:rPr>
              <a:t>;</a:t>
            </a:r>
            <a:br>
              <a:rPr b="0" i="0" lang="es" sz="1400" u="none" cap="none" strike="noStrike">
                <a:solidFill>
                  <a:srgbClr val="000000"/>
                </a:solidFill>
                <a:latin typeface="Consolas"/>
                <a:ea typeface="Consolas"/>
                <a:cs typeface="Consolas"/>
                <a:sym typeface="Consolas"/>
              </a:rPr>
            </a:b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propiedad duración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div:hover</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3C78D8"/>
              </a:solidFill>
              <a:latin typeface="Consolas"/>
              <a:ea typeface="Consolas"/>
              <a:cs typeface="Consolas"/>
              <a:sym typeface="Consolas"/>
            </a:endParaRPr>
          </a:p>
        </p:txBody>
      </p:sp>
      <p:pic>
        <p:nvPicPr>
          <p:cNvPr id="408" name="Google Shape;408;p55"/>
          <p:cNvPicPr preferRelativeResize="0"/>
          <p:nvPr/>
        </p:nvPicPr>
        <p:blipFill rotWithShape="1">
          <a:blip r:embed="rId3">
            <a:alphaModFix/>
          </a:blip>
          <a:srcRect b="0" l="0" r="0" t="0"/>
          <a:stretch/>
        </p:blipFill>
        <p:spPr>
          <a:xfrm>
            <a:off x="5702475" y="2418025"/>
            <a:ext cx="2614382" cy="2143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nvSpPr>
        <p:spPr>
          <a:xfrm>
            <a:off x="2167500" y="345000"/>
            <a:ext cx="4809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4000">
                <a:solidFill>
                  <a:schemeClr val="dk1"/>
                </a:solidFill>
                <a:latin typeface="DM Sans"/>
                <a:ea typeface="DM Sans"/>
                <a:cs typeface="DM Sans"/>
                <a:sym typeface="DM Sans"/>
              </a:rPr>
              <a:t>Transiciones</a:t>
            </a:r>
            <a:endParaRPr b="1" sz="4000">
              <a:solidFill>
                <a:schemeClr val="dk1"/>
              </a:solidFill>
              <a:latin typeface="DM Sans"/>
              <a:ea typeface="DM Sans"/>
              <a:cs typeface="DM Sans"/>
              <a:sym typeface="DM Sans"/>
            </a:endParaRPr>
          </a:p>
        </p:txBody>
      </p:sp>
      <p:sp>
        <p:nvSpPr>
          <p:cNvPr id="414" name="Google Shape;414;p56"/>
          <p:cNvSpPr txBox="1"/>
          <p:nvPr/>
        </p:nvSpPr>
        <p:spPr>
          <a:xfrm>
            <a:off x="1329125" y="1941925"/>
            <a:ext cx="3882600" cy="2671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transition</a:t>
            </a:r>
            <a:r>
              <a:rPr b="0" i="0" lang="es" sz="1400" u="none" cap="none" strike="noStrike">
                <a:solidFill>
                  <a:srgbClr val="000000"/>
                </a:solidFill>
                <a:latin typeface="Consolas"/>
                <a:ea typeface="Consolas"/>
                <a:cs typeface="Consolas"/>
                <a:sym typeface="Consolas"/>
              </a:rPr>
              <a:t>: height </a:t>
            </a:r>
            <a:r>
              <a:rPr b="0" i="0" lang="es" sz="1400" u="none" cap="none" strike="noStrike">
                <a:solidFill>
                  <a:srgbClr val="09885A"/>
                </a:solidFill>
                <a:latin typeface="Consolas"/>
                <a:ea typeface="Consolas"/>
                <a:cs typeface="Consolas"/>
                <a:sym typeface="Consolas"/>
              </a:rPr>
              <a:t>2s</a:t>
            </a:r>
            <a:r>
              <a:rPr b="0" i="0" lang="es" sz="1400" u="none" cap="none" strike="noStrike">
                <a:solidFill>
                  <a:srgbClr val="000000"/>
                </a:solidFill>
                <a:latin typeface="Consolas"/>
                <a:ea typeface="Consolas"/>
                <a:cs typeface="Consolas"/>
                <a:sym typeface="Consolas"/>
              </a:rPr>
              <a:t>, width </a:t>
            </a:r>
            <a:r>
              <a:rPr b="0" i="0" lang="es" sz="1400" u="none" cap="none" strike="noStrike">
                <a:solidFill>
                  <a:srgbClr val="09885A"/>
                </a:solidFill>
                <a:latin typeface="Consolas"/>
                <a:ea typeface="Consolas"/>
                <a:cs typeface="Consolas"/>
                <a:sym typeface="Consolas"/>
              </a:rPr>
              <a:t>1s</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div:hover</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415" name="Google Shape;415;p56"/>
          <p:cNvPicPr preferRelativeResize="0"/>
          <p:nvPr/>
        </p:nvPicPr>
        <p:blipFill rotWithShape="1">
          <a:blip r:embed="rId3">
            <a:alphaModFix/>
          </a:blip>
          <a:srcRect b="0" l="0" r="0" t="0"/>
          <a:stretch/>
        </p:blipFill>
        <p:spPr>
          <a:xfrm>
            <a:off x="5570350" y="2437275"/>
            <a:ext cx="3429000" cy="1905000"/>
          </a:xfrm>
          <a:prstGeom prst="rect">
            <a:avLst/>
          </a:prstGeom>
          <a:noFill/>
          <a:ln>
            <a:noFill/>
          </a:ln>
        </p:spPr>
      </p:pic>
      <p:sp>
        <p:nvSpPr>
          <p:cNvPr id="416" name="Google Shape;416;p56"/>
          <p:cNvSpPr txBox="1"/>
          <p:nvPr/>
        </p:nvSpPr>
        <p:spPr>
          <a:xfrm>
            <a:off x="1329125" y="1094975"/>
            <a:ext cx="6302700" cy="4869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También se puede especificar más de una propiedad:</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nvSpPr>
        <p:spPr>
          <a:xfrm>
            <a:off x="2423550" y="543625"/>
            <a:ext cx="42969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4000">
                <a:solidFill>
                  <a:schemeClr val="dk1"/>
                </a:solidFill>
                <a:latin typeface="DM Sans"/>
                <a:ea typeface="DM Sans"/>
                <a:cs typeface="DM Sans"/>
                <a:sym typeface="DM Sans"/>
              </a:rPr>
              <a:t>Transiciones</a:t>
            </a:r>
            <a:endParaRPr b="1" sz="4000">
              <a:solidFill>
                <a:schemeClr val="dk1"/>
              </a:solidFill>
              <a:latin typeface="DM Sans"/>
              <a:ea typeface="DM Sans"/>
              <a:cs typeface="DM Sans"/>
              <a:sym typeface="DM Sans"/>
            </a:endParaRPr>
          </a:p>
        </p:txBody>
      </p:sp>
      <p:sp>
        <p:nvSpPr>
          <p:cNvPr id="422" name="Google Shape;422;p57"/>
          <p:cNvSpPr txBox="1"/>
          <p:nvPr/>
        </p:nvSpPr>
        <p:spPr>
          <a:xfrm>
            <a:off x="1320300" y="1909575"/>
            <a:ext cx="3882600" cy="2993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transition</a:t>
            </a:r>
            <a:r>
              <a:rPr b="0" i="0" lang="es" sz="1400" u="none" cap="none" strike="noStrike">
                <a:solidFill>
                  <a:srgbClr val="000000"/>
                </a:solidFill>
                <a:latin typeface="Consolas"/>
                <a:ea typeface="Consolas"/>
                <a:cs typeface="Consolas"/>
                <a:sym typeface="Consolas"/>
              </a:rPr>
              <a:t>: all </a:t>
            </a:r>
            <a:r>
              <a:rPr b="0" i="0" lang="es" sz="1400" u="none" cap="none" strike="noStrike">
                <a:solidFill>
                  <a:srgbClr val="09885A"/>
                </a:solidFill>
                <a:latin typeface="Consolas"/>
                <a:ea typeface="Consolas"/>
                <a:cs typeface="Consolas"/>
                <a:sym typeface="Consolas"/>
              </a:rPr>
              <a:t>2s</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div:hover</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a:t>
            </a:r>
            <a:br>
              <a:rPr b="0" i="0" lang="es" sz="1400" u="none" cap="none" strike="noStrike">
                <a:solidFill>
                  <a:srgbClr val="000000"/>
                </a:solidFill>
                <a:latin typeface="Consolas"/>
                <a:ea typeface="Consolas"/>
                <a:cs typeface="Consolas"/>
                <a:sym typeface="Consolas"/>
              </a:rPr>
            </a:b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padding</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cyan</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423" name="Google Shape;423;p57"/>
          <p:cNvSpPr txBox="1"/>
          <p:nvPr/>
        </p:nvSpPr>
        <p:spPr>
          <a:xfrm>
            <a:off x="1087400" y="1248925"/>
            <a:ext cx="6241200" cy="5409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Aplicar transición </a:t>
            </a:r>
            <a:r>
              <a:rPr b="1" i="0" lang="es" sz="1350" u="none" cap="none" strike="noStrike">
                <a:solidFill>
                  <a:srgbClr val="000000"/>
                </a:solidFill>
                <a:latin typeface="DM Sans"/>
                <a:ea typeface="DM Sans"/>
                <a:cs typeface="DM Sans"/>
                <a:sym typeface="DM Sans"/>
              </a:rPr>
              <a:t>a toda propiedad </a:t>
            </a:r>
            <a:r>
              <a:rPr i="0" lang="es" sz="1350" u="none" cap="none" strike="noStrike">
                <a:solidFill>
                  <a:srgbClr val="000000"/>
                </a:solidFill>
                <a:latin typeface="DM Sans"/>
                <a:ea typeface="DM Sans"/>
                <a:cs typeface="DM Sans"/>
                <a:sym typeface="DM Sans"/>
              </a:rPr>
              <a:t>que haya variado:</a:t>
            </a:r>
            <a:endParaRPr i="0" sz="1350" u="none" cap="none" strike="noStrike">
              <a:solidFill>
                <a:srgbClr val="000000"/>
              </a:solidFill>
              <a:latin typeface="DM Sans"/>
              <a:ea typeface="DM Sans"/>
              <a:cs typeface="DM Sans"/>
              <a:sym typeface="DM Sans"/>
            </a:endParaRPr>
          </a:p>
        </p:txBody>
      </p:sp>
      <p:pic>
        <p:nvPicPr>
          <p:cNvPr id="424" name="Google Shape;424;p57"/>
          <p:cNvPicPr preferRelativeResize="0"/>
          <p:nvPr/>
        </p:nvPicPr>
        <p:blipFill rotWithShape="1">
          <a:blip r:embed="rId3">
            <a:alphaModFix/>
          </a:blip>
          <a:srcRect b="0" l="0" r="0" t="0"/>
          <a:stretch/>
        </p:blipFill>
        <p:spPr>
          <a:xfrm>
            <a:off x="5533050" y="2682525"/>
            <a:ext cx="3254895" cy="1808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p:nvPr/>
        </p:nvSpPr>
        <p:spPr>
          <a:xfrm>
            <a:off x="6618900" y="52275"/>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
          <p:cNvSpPr txBox="1"/>
          <p:nvPr/>
        </p:nvSpPr>
        <p:spPr>
          <a:xfrm>
            <a:off x="4319725" y="2085150"/>
            <a:ext cx="3882600" cy="2633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input</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transition</a:t>
            </a:r>
            <a:r>
              <a:rPr b="0" i="0" lang="es" sz="1400" u="none" cap="none" strike="noStrike">
                <a:solidFill>
                  <a:srgbClr val="000000"/>
                </a:solidFill>
                <a:latin typeface="Consolas"/>
                <a:ea typeface="Consolas"/>
                <a:cs typeface="Consolas"/>
                <a:sym typeface="Consolas"/>
              </a:rPr>
              <a:t>: all </a:t>
            </a:r>
            <a:r>
              <a:rPr b="0" i="0" lang="es" sz="1400" u="none" cap="none" strike="noStrike">
                <a:solidFill>
                  <a:srgbClr val="09885A"/>
                </a:solidFill>
                <a:latin typeface="Consolas"/>
                <a:ea typeface="Consolas"/>
                <a:cs typeface="Consolas"/>
                <a:sym typeface="Consolas"/>
              </a:rPr>
              <a:t>2s</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input:focus</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24px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431" name="Google Shape;431;p58"/>
          <p:cNvSpPr txBox="1"/>
          <p:nvPr/>
        </p:nvSpPr>
        <p:spPr>
          <a:xfrm>
            <a:off x="478350" y="359425"/>
            <a:ext cx="8187300" cy="14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4000" u="none" cap="none" strike="noStrike">
                <a:solidFill>
                  <a:srgbClr val="000000"/>
                </a:solidFill>
                <a:latin typeface="DM Sans"/>
                <a:ea typeface="DM Sans"/>
                <a:cs typeface="DM Sans"/>
                <a:sym typeface="DM Sans"/>
              </a:rPr>
              <a:t>¿Sólo funciona con </a:t>
            </a:r>
            <a:endParaRPr b="1" i="0" sz="40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800"/>
              <a:buFont typeface="Arial"/>
              <a:buNone/>
            </a:pPr>
            <a:r>
              <a:rPr b="1" i="0" lang="es" sz="4000" u="none" cap="none" strike="noStrike">
                <a:solidFill>
                  <a:srgbClr val="000000"/>
                </a:solidFill>
                <a:latin typeface="DM Sans"/>
                <a:ea typeface="DM Sans"/>
                <a:cs typeface="DM Sans"/>
                <a:sym typeface="DM Sans"/>
              </a:rPr>
              <a:t>la propiedad “:hover”? </a:t>
            </a:r>
            <a:endParaRPr b="0" i="0" sz="1350" u="none" cap="none" strike="noStrike">
              <a:solidFill>
                <a:srgbClr val="000000"/>
              </a:solidFill>
              <a:latin typeface="Helvetica Neue Light"/>
              <a:ea typeface="Helvetica Neue Light"/>
              <a:cs typeface="Helvetica Neue Light"/>
              <a:sym typeface="Helvetica Neue Light"/>
            </a:endParaRPr>
          </a:p>
        </p:txBody>
      </p:sp>
      <p:sp>
        <p:nvSpPr>
          <p:cNvPr id="432" name="Google Shape;432;p58"/>
          <p:cNvSpPr txBox="1"/>
          <p:nvPr/>
        </p:nvSpPr>
        <p:spPr>
          <a:xfrm>
            <a:off x="831925" y="2441875"/>
            <a:ext cx="3000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No</a:t>
            </a:r>
            <a:r>
              <a:rPr lang="es" sz="1350">
                <a:solidFill>
                  <a:schemeClr val="dk1"/>
                </a:solidFill>
                <a:latin typeface="DM Sans"/>
                <a:ea typeface="DM Sans"/>
                <a:cs typeface="DM Sans"/>
                <a:sym typeface="DM Sans"/>
              </a:rPr>
              <a:t>, también lo hace con cualquier propiedad del elemento que aplique cambios en él.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Por ejemplo con la propiedad </a:t>
            </a:r>
            <a:r>
              <a:rPr i="1" lang="es" sz="1350">
                <a:solidFill>
                  <a:schemeClr val="dk1"/>
                </a:solidFill>
                <a:highlight>
                  <a:srgbClr val="E0FF00"/>
                </a:highlight>
                <a:latin typeface="DM Sans"/>
                <a:ea typeface="DM Sans"/>
                <a:cs typeface="DM Sans"/>
                <a:sym typeface="DM Sans"/>
              </a:rPr>
              <a:t>focus</a:t>
            </a:r>
            <a:r>
              <a:rPr lang="es" sz="1350">
                <a:solidFill>
                  <a:schemeClr val="dk1"/>
                </a:solidFill>
                <a:latin typeface="DM Sans"/>
                <a:ea typeface="DM Sans"/>
                <a:cs typeface="DM Sans"/>
                <a:sym typeface="DM Sans"/>
              </a:rPr>
              <a:t>, la cual indica que el elemento tiene el foco. Generalmente se activa cuando el usuario hace clic, toca un elemento o lo selecciona con la tecla "Tab" del teclado.</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9"/>
          <p:cNvPicPr preferRelativeResize="0"/>
          <p:nvPr/>
        </p:nvPicPr>
        <p:blipFill rotWithShape="1">
          <a:blip r:embed="rId3">
            <a:alphaModFix/>
          </a:blip>
          <a:srcRect b="0" l="0" r="0" t="0"/>
          <a:stretch/>
        </p:blipFill>
        <p:spPr>
          <a:xfrm>
            <a:off x="6456400" y="2456592"/>
            <a:ext cx="2571125" cy="1739015"/>
          </a:xfrm>
          <a:prstGeom prst="rect">
            <a:avLst/>
          </a:prstGeom>
          <a:noFill/>
          <a:ln>
            <a:noFill/>
          </a:ln>
        </p:spPr>
      </p:pic>
      <p:sp>
        <p:nvSpPr>
          <p:cNvPr id="438" name="Google Shape;438;p59"/>
          <p:cNvSpPr txBox="1"/>
          <p:nvPr/>
        </p:nvSpPr>
        <p:spPr>
          <a:xfrm>
            <a:off x="1053147" y="361040"/>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lang="es" sz="4000" cap="none" strike="noStrike">
                <a:solidFill>
                  <a:srgbClr val="000000"/>
                </a:solidFill>
                <a:latin typeface="DM Sans"/>
                <a:ea typeface="DM Sans"/>
                <a:cs typeface="DM Sans"/>
                <a:sym typeface="DM Sans"/>
              </a:rPr>
              <a:t>¿R</a:t>
            </a:r>
            <a:r>
              <a:rPr b="1" lang="es" sz="4000">
                <a:latin typeface="DM Sans"/>
                <a:ea typeface="DM Sans"/>
                <a:cs typeface="DM Sans"/>
                <a:sym typeface="DM Sans"/>
              </a:rPr>
              <a:t>ecuerdan el ejemplo</a:t>
            </a:r>
            <a:r>
              <a:rPr b="1" lang="es" sz="4000" cap="none" strike="noStrike">
                <a:solidFill>
                  <a:srgbClr val="000000"/>
                </a:solidFill>
                <a:latin typeface="DM Sans"/>
                <a:ea typeface="DM Sans"/>
                <a:cs typeface="DM Sans"/>
                <a:sym typeface="DM Sans"/>
              </a:rPr>
              <a:t>?</a:t>
            </a:r>
            <a:endParaRPr b="1" sz="4000" cap="none" strike="noStrike">
              <a:solidFill>
                <a:srgbClr val="000000"/>
              </a:solidFill>
              <a:latin typeface="DM Sans"/>
              <a:ea typeface="DM Sans"/>
              <a:cs typeface="DM Sans"/>
              <a:sym typeface="DM Sans"/>
            </a:endParaRPr>
          </a:p>
        </p:txBody>
      </p:sp>
      <p:pic>
        <p:nvPicPr>
          <p:cNvPr id="439" name="Google Shape;439;p59"/>
          <p:cNvPicPr preferRelativeResize="0"/>
          <p:nvPr/>
        </p:nvPicPr>
        <p:blipFill rotWithShape="1">
          <a:blip r:embed="rId4">
            <a:alphaModFix/>
          </a:blip>
          <a:srcRect b="0" l="0" r="0" t="0"/>
          <a:stretch/>
        </p:blipFill>
        <p:spPr>
          <a:xfrm rot="793560">
            <a:off x="7034057" y="1041824"/>
            <a:ext cx="1415813" cy="1006237"/>
          </a:xfrm>
          <a:prstGeom prst="rect">
            <a:avLst/>
          </a:prstGeom>
          <a:noFill/>
          <a:ln>
            <a:noFill/>
          </a:ln>
        </p:spPr>
      </p:pic>
      <p:sp>
        <p:nvSpPr>
          <p:cNvPr id="440" name="Google Shape;440;p59"/>
          <p:cNvSpPr txBox="1"/>
          <p:nvPr/>
        </p:nvSpPr>
        <p:spPr>
          <a:xfrm>
            <a:off x="748350" y="1710850"/>
            <a:ext cx="5520600" cy="3227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100px</a:t>
            </a: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100px</a:t>
            </a: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rgba</a:t>
            </a:r>
            <a:r>
              <a:rPr b="0" i="0" lang="es" sz="1400" u="none" cap="none" strike="noStrike">
                <a:solidFill>
                  <a:srgbClr val="800000"/>
                </a:solidFill>
                <a:latin typeface="Consolas"/>
                <a:ea typeface="Consolas"/>
                <a:cs typeface="Consolas"/>
                <a:sym typeface="Consolas"/>
              </a:rPr>
              <a:t>(255,0,0,0.9);</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border</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solid</a:t>
            </a:r>
            <a:r>
              <a:rPr b="0" i="0" lang="es" sz="1400" u="none" cap="none" strike="noStrike">
                <a:solidFill>
                  <a:srgbClr val="800000"/>
                </a:solidFill>
                <a:latin typeface="Consolas"/>
                <a:ea typeface="Consolas"/>
                <a:cs typeface="Consolas"/>
                <a:sym typeface="Consolas"/>
              </a:rPr>
              <a:t> 1px;</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FF"/>
                </a:solidFill>
                <a:latin typeface="Consolas"/>
                <a:ea typeface="Consolas"/>
                <a:cs typeface="Consolas"/>
                <a:sym typeface="Consolas"/>
              </a:rPr>
              <a:t>hover</a:t>
            </a:r>
            <a:r>
              <a:rPr b="0" i="0" lang="es" sz="1400" u="none" cap="none" strike="noStrike">
                <a:solidFill>
                  <a:srgbClr val="800000"/>
                </a:solidFill>
                <a:latin typeface="Consolas"/>
                <a:ea typeface="Consolas"/>
                <a:cs typeface="Consolas"/>
                <a:sym typeface="Consolas"/>
              </a:rPr>
              <a:t>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padding</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20px</a:t>
            </a: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transform</a:t>
            </a:r>
            <a:r>
              <a:rPr b="0" i="0" lang="es" sz="1400" u="none" cap="none" strike="noStrike">
                <a:solidFill>
                  <a:srgbClr val="800000"/>
                </a:solidFill>
                <a:latin typeface="Consolas"/>
                <a:ea typeface="Consolas"/>
                <a:cs typeface="Consolas"/>
                <a:sym typeface="Consolas"/>
              </a:rPr>
              <a:t>: </a:t>
            </a:r>
            <a:r>
              <a:rPr b="0" i="0" lang="es" sz="1400" u="none" cap="none" strike="noStrike">
                <a:solidFill>
                  <a:srgbClr val="0000FF"/>
                </a:solidFill>
                <a:latin typeface="Consolas"/>
                <a:ea typeface="Consolas"/>
                <a:cs typeface="Consolas"/>
                <a:sym typeface="Consolas"/>
              </a:rPr>
              <a:t>skewY</a:t>
            </a:r>
            <a:r>
              <a:rPr b="0" i="0" lang="es" sz="1400" u="none" cap="none" strike="noStrike">
                <a:solidFill>
                  <a:srgbClr val="800000"/>
                </a:solidFill>
                <a:latin typeface="Consolas"/>
                <a:ea typeface="Consolas"/>
                <a:cs typeface="Consolas"/>
                <a:sym typeface="Consolas"/>
              </a:rPr>
              <a:t>(25deg)</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441" name="Google Shape;441;p59"/>
          <p:cNvSpPr txBox="1"/>
          <p:nvPr/>
        </p:nvSpPr>
        <p:spPr>
          <a:xfrm>
            <a:off x="2321800" y="1219550"/>
            <a:ext cx="310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i="0" lang="es" sz="1350" u="none" cap="none" strike="noStrike">
                <a:solidFill>
                  <a:srgbClr val="000000"/>
                </a:solidFill>
                <a:latin typeface="DM Sans"/>
                <a:ea typeface="DM Sans"/>
                <a:cs typeface="DM Sans"/>
                <a:sym typeface="DM Sans"/>
              </a:rPr>
              <a:t>Ahora lo transformamos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Animaciones</a:t>
            </a:r>
            <a:endParaRPr b="1" sz="4000">
              <a:solidFill>
                <a:srgbClr val="83AEFB"/>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p61"/>
          <p:cNvGrpSpPr/>
          <p:nvPr/>
        </p:nvGrpSpPr>
        <p:grpSpPr>
          <a:xfrm>
            <a:off x="2172088" y="1852650"/>
            <a:ext cx="197100" cy="197100"/>
            <a:chOff x="2172088" y="1852650"/>
            <a:chExt cx="197100" cy="197100"/>
          </a:xfrm>
        </p:grpSpPr>
        <p:sp>
          <p:nvSpPr>
            <p:cNvPr id="452" name="Google Shape;452;p6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61"/>
          <p:cNvGrpSpPr/>
          <p:nvPr/>
        </p:nvGrpSpPr>
        <p:grpSpPr>
          <a:xfrm>
            <a:off x="2172088" y="2455775"/>
            <a:ext cx="197100" cy="197100"/>
            <a:chOff x="2172088" y="2455775"/>
            <a:chExt cx="197100" cy="197100"/>
          </a:xfrm>
        </p:grpSpPr>
        <p:sp>
          <p:nvSpPr>
            <p:cNvPr id="455" name="Google Shape;455;p6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7" name="Google Shape;457;p61"/>
          <p:cNvCxnSpPr>
            <a:endCxn id="455"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458" name="Google Shape;458;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Animaciones</a:t>
            </a:r>
            <a:endParaRPr b="1" sz="4000">
              <a:solidFill>
                <a:schemeClr val="dk1"/>
              </a:solidFill>
              <a:latin typeface="DM Sans"/>
              <a:ea typeface="DM Sans"/>
              <a:cs typeface="DM Sans"/>
              <a:sym typeface="DM Sans"/>
            </a:endParaRPr>
          </a:p>
        </p:txBody>
      </p:sp>
      <p:grpSp>
        <p:nvGrpSpPr>
          <p:cNvPr id="459" name="Google Shape;459;p61"/>
          <p:cNvGrpSpPr/>
          <p:nvPr/>
        </p:nvGrpSpPr>
        <p:grpSpPr>
          <a:xfrm>
            <a:off x="2172088" y="3082350"/>
            <a:ext cx="197100" cy="197100"/>
            <a:chOff x="2172088" y="3058775"/>
            <a:chExt cx="197100" cy="197100"/>
          </a:xfrm>
        </p:grpSpPr>
        <p:sp>
          <p:nvSpPr>
            <p:cNvPr id="460" name="Google Shape;460;p6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2" name="Google Shape;462;p61"/>
          <p:cNvCxnSpPr>
            <a:endCxn id="460"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463" name="Google Shape;463;p61"/>
          <p:cNvSpPr txBox="1"/>
          <p:nvPr/>
        </p:nvSpPr>
        <p:spPr>
          <a:xfrm>
            <a:off x="2603100" y="1421775"/>
            <a:ext cx="52482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rgbClr val="24292E"/>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24292E"/>
                </a:solidFill>
                <a:latin typeface="DM Sans"/>
                <a:ea typeface="DM Sans"/>
                <a:cs typeface="DM Sans"/>
                <a:sym typeface="DM Sans"/>
              </a:rPr>
              <a:t> A diferencia de la transición, una animación es un efecto que se repite en bucle (en </a:t>
            </a:r>
            <a:r>
              <a:rPr i="1" lang="es" sz="1350">
                <a:solidFill>
                  <a:srgbClr val="24292E"/>
                </a:solidFill>
                <a:latin typeface="DM Sans"/>
                <a:ea typeface="DM Sans"/>
                <a:cs typeface="DM Sans"/>
                <a:sym typeface="DM Sans"/>
              </a:rPr>
              <a:t>loop</a:t>
            </a:r>
            <a:r>
              <a:rPr lang="es" sz="1350">
                <a:solidFill>
                  <a:srgbClr val="24292E"/>
                </a:solidFill>
                <a:latin typeface="DM Sans"/>
                <a:ea typeface="DM Sans"/>
                <a:cs typeface="DM Sans"/>
                <a:sym typeface="DM Sans"/>
              </a:rPr>
              <a:t>) tantas veces como se quiera. </a:t>
            </a:r>
            <a:endParaRPr sz="1350">
              <a:solidFill>
                <a:srgbClr val="24292E"/>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rgbClr val="24292E"/>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24292E"/>
                </a:solidFill>
                <a:latin typeface="DM Sans"/>
                <a:ea typeface="DM Sans"/>
                <a:cs typeface="DM Sans"/>
                <a:sym typeface="DM Sans"/>
              </a:rPr>
              <a:t>No depende del cambio de estado (el elemento se animará desde la carga de la web).  </a:t>
            </a:r>
            <a:endParaRPr sz="1350">
              <a:solidFill>
                <a:srgbClr val="24292E"/>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rgbClr val="24292E"/>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24292E"/>
                </a:solidFill>
                <a:latin typeface="DM Sans"/>
                <a:ea typeface="DM Sans"/>
                <a:cs typeface="DM Sans"/>
                <a:sym typeface="DM Sans"/>
              </a:rPr>
              <a:t> </a:t>
            </a:r>
            <a:r>
              <a:rPr b="1" lang="es" sz="1350">
                <a:solidFill>
                  <a:srgbClr val="24292E"/>
                </a:solidFill>
                <a:latin typeface="DM Sans"/>
                <a:ea typeface="DM Sans"/>
                <a:cs typeface="DM Sans"/>
                <a:sym typeface="DM Sans"/>
              </a:rPr>
              <a:t>Es la unión de dos partes:</a:t>
            </a:r>
            <a:r>
              <a:rPr lang="es" sz="1350">
                <a:solidFill>
                  <a:srgbClr val="24292E"/>
                </a:solidFill>
                <a:latin typeface="DM Sans"/>
                <a:ea typeface="DM Sans"/>
                <a:cs typeface="DM Sans"/>
                <a:sym typeface="DM Sans"/>
              </a:rPr>
              <a:t>  por un lado, una línea de tiempo (llamada keyframe) con la información de los cambios; por otro, aplicar ese keyframe a un elemento que será el que se verá animado.</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9" name="Google Shape;469;p62"/>
          <p:cNvSpPr txBox="1"/>
          <p:nvPr/>
        </p:nvSpPr>
        <p:spPr>
          <a:xfrm>
            <a:off x="643950" y="1283525"/>
            <a:ext cx="6924000" cy="23505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15000"/>
              </a:lnSpc>
              <a:spcBef>
                <a:spcPts val="0"/>
              </a:spcBef>
              <a:spcAft>
                <a:spcPts val="0"/>
              </a:spcAft>
              <a:buClr>
                <a:srgbClr val="EAFF6A"/>
              </a:buClr>
              <a:buSzPts val="1350"/>
              <a:buFont typeface="DM Sans"/>
              <a:buChar char="●"/>
            </a:pPr>
            <a:r>
              <a:rPr lang="es" sz="1350" u="none" cap="none" strike="noStrike">
                <a:solidFill>
                  <a:srgbClr val="000000"/>
                </a:solidFill>
                <a:highlight>
                  <a:srgbClr val="FFFFFF"/>
                </a:highlight>
                <a:latin typeface="DM Sans"/>
                <a:ea typeface="DM Sans"/>
                <a:cs typeface="DM Sans"/>
                <a:sym typeface="DM Sans"/>
              </a:rPr>
              <a:t>Es un elemento </a:t>
            </a:r>
            <a:r>
              <a:rPr lang="es" sz="1350" u="none" cap="none" strike="noStrike">
                <a:solidFill>
                  <a:srgbClr val="000000"/>
                </a:solidFill>
                <a:highlight>
                  <a:schemeClr val="accent6"/>
                </a:highlight>
                <a:latin typeface="DM Sans"/>
                <a:ea typeface="DM Sans"/>
                <a:cs typeface="DM Sans"/>
                <a:sym typeface="DM Sans"/>
              </a:rPr>
              <a:t>@keyframes</a:t>
            </a:r>
            <a:r>
              <a:rPr lang="es" sz="1350" u="none" cap="none" strike="noStrike">
                <a:solidFill>
                  <a:srgbClr val="000000"/>
                </a:solidFill>
                <a:latin typeface="DM Sans"/>
                <a:ea typeface="DM Sans"/>
                <a:cs typeface="DM Sans"/>
                <a:sym typeface="DM Sans"/>
              </a:rPr>
              <a:t> </a:t>
            </a:r>
            <a:r>
              <a:rPr lang="es" sz="1350" u="none" cap="none" strike="noStrike">
                <a:solidFill>
                  <a:srgbClr val="000000"/>
                </a:solidFill>
                <a:highlight>
                  <a:srgbClr val="FFFFFF"/>
                </a:highlight>
                <a:latin typeface="DM Sans"/>
                <a:ea typeface="DM Sans"/>
                <a:cs typeface="DM Sans"/>
                <a:sym typeface="DM Sans"/>
              </a:rPr>
              <a:t>con un nombre. Luego del nombre y entre llaves, se definen los puntos donde cambiará el CSS.  </a:t>
            </a:r>
            <a:endParaRPr sz="1350" u="none" cap="none" strike="noStrike">
              <a:solidFill>
                <a:srgbClr val="000000"/>
              </a:solidFill>
              <a:highlight>
                <a:srgbClr val="FFFFFF"/>
              </a:highlight>
              <a:latin typeface="DM Sans"/>
              <a:ea typeface="DM Sans"/>
              <a:cs typeface="DM Sans"/>
              <a:sym typeface="DM Sans"/>
            </a:endParaRPr>
          </a:p>
          <a:p>
            <a:pPr indent="0" lvl="0" marL="457200" marR="0" rtl="0" algn="l">
              <a:lnSpc>
                <a:spcPct val="115000"/>
              </a:lnSpc>
              <a:spcBef>
                <a:spcPts val="0"/>
              </a:spcBef>
              <a:spcAft>
                <a:spcPts val="0"/>
              </a:spcAft>
              <a:buNone/>
            </a:pPr>
            <a:r>
              <a:t/>
            </a:r>
            <a:endParaRPr sz="1350">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lang="es" sz="1350" u="none" cap="none" strike="noStrike">
                <a:solidFill>
                  <a:srgbClr val="000000"/>
                </a:solidFill>
                <a:highlight>
                  <a:srgbClr val="FFFFFF"/>
                </a:highlight>
                <a:latin typeface="DM Sans"/>
                <a:ea typeface="DM Sans"/>
                <a:cs typeface="DM Sans"/>
                <a:sym typeface="DM Sans"/>
              </a:rPr>
              <a:t>Cada cambio pasa en un porcentaje de la animación. Por cada punto de inflexión, y entre llaves, van las reglas CSS que se aplicarán en ese momento. </a:t>
            </a:r>
            <a:endParaRPr sz="1350" u="none" cap="none" strike="noStrike">
              <a:solidFill>
                <a:srgbClr val="000000"/>
              </a:solidFill>
              <a:highlight>
                <a:srgbClr val="FFFFFF"/>
              </a:highlight>
              <a:latin typeface="DM Sans"/>
              <a:ea typeface="DM Sans"/>
              <a:cs typeface="DM Sans"/>
              <a:sym typeface="DM Sans"/>
            </a:endParaRPr>
          </a:p>
          <a:p>
            <a:pPr indent="0" lvl="0" marL="457200" marR="0" rtl="0" algn="l">
              <a:lnSpc>
                <a:spcPct val="115000"/>
              </a:lnSpc>
              <a:spcBef>
                <a:spcPts val="0"/>
              </a:spcBef>
              <a:spcAft>
                <a:spcPts val="0"/>
              </a:spcAft>
              <a:buNone/>
            </a:pPr>
            <a:r>
              <a:rPr lang="es" sz="1350" u="none" cap="none" strike="noStrike">
                <a:solidFill>
                  <a:srgbClr val="000000"/>
                </a:solidFill>
                <a:highlight>
                  <a:srgbClr val="FFFFFF"/>
                </a:highlight>
                <a:latin typeface="DM Sans"/>
                <a:ea typeface="DM Sans"/>
                <a:cs typeface="DM Sans"/>
                <a:sym typeface="DM Sans"/>
              </a:rPr>
              <a:t> </a:t>
            </a:r>
            <a:endParaRPr sz="1350" u="none" cap="none" strike="noStrike">
              <a:solidFill>
                <a:srgbClr val="000000"/>
              </a:solidFill>
              <a:highlight>
                <a:srgbClr val="FFFFFF"/>
              </a:highlight>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lang="es" sz="1350" u="none" cap="none" strike="noStrike">
                <a:solidFill>
                  <a:srgbClr val="000000"/>
                </a:solidFill>
                <a:highlight>
                  <a:srgbClr val="FFFFFF"/>
                </a:highlight>
                <a:latin typeface="DM Sans"/>
                <a:ea typeface="DM Sans"/>
                <a:cs typeface="DM Sans"/>
                <a:sym typeface="DM Sans"/>
              </a:rPr>
              <a:t>El cambio es paulatino de un porcentaje al otro.</a:t>
            </a:r>
            <a:endParaRPr sz="1350" u="none" cap="none" strike="noStrike">
              <a:solidFill>
                <a:srgbClr val="000000"/>
              </a:solidFill>
              <a:highlight>
                <a:srgbClr val="FFFFFF"/>
              </a:highlight>
              <a:latin typeface="DM Sans"/>
              <a:ea typeface="DM Sans"/>
              <a:cs typeface="DM Sans"/>
              <a:sym typeface="DM Sans"/>
            </a:endParaRPr>
          </a:p>
        </p:txBody>
      </p:sp>
      <p:sp>
        <p:nvSpPr>
          <p:cNvPr id="470" name="Google Shape;470;p62"/>
          <p:cNvSpPr/>
          <p:nvPr/>
        </p:nvSpPr>
        <p:spPr>
          <a:xfrm>
            <a:off x="3512650" y="148875"/>
            <a:ext cx="842700" cy="830400"/>
          </a:xfrm>
          <a:prstGeom prst="ellipse">
            <a:avLst/>
          </a:prstGeom>
          <a:solidFill>
            <a:srgbClr val="EEEEEE"/>
          </a:solid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71" name="Google Shape;471;p62"/>
          <p:cNvSpPr txBox="1"/>
          <p:nvPr/>
        </p:nvSpPr>
        <p:spPr>
          <a:xfrm>
            <a:off x="-76200" y="215175"/>
            <a:ext cx="37944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600"/>
              </a:spcAft>
              <a:buClr>
                <a:srgbClr val="000000"/>
              </a:buClr>
              <a:buSzPts val="4000"/>
              <a:buFont typeface="Arial"/>
              <a:buNone/>
            </a:pPr>
            <a:r>
              <a:rPr b="1" lang="es" sz="3500">
                <a:latin typeface="DM Sans"/>
                <a:ea typeface="DM Sans"/>
                <a:cs typeface="DM Sans"/>
                <a:sym typeface="DM Sans"/>
              </a:rPr>
              <a:t> Línea de tiempo</a:t>
            </a:r>
            <a:endParaRPr b="1" sz="3500">
              <a:latin typeface="DM Sans"/>
              <a:ea typeface="DM Sans"/>
              <a:cs typeface="DM Sans"/>
              <a:sym typeface="DM Sans"/>
            </a:endParaRPr>
          </a:p>
        </p:txBody>
      </p:sp>
      <p:sp>
        <p:nvSpPr>
          <p:cNvPr id="472" name="Google Shape;472;p62"/>
          <p:cNvSpPr/>
          <p:nvPr/>
        </p:nvSpPr>
        <p:spPr>
          <a:xfrm>
            <a:off x="3606750" y="148875"/>
            <a:ext cx="842700" cy="830400"/>
          </a:xfrm>
          <a:prstGeom prst="ellipse">
            <a:avLst/>
          </a:prstGeom>
          <a:solidFill>
            <a:srgbClr val="EEEEEE"/>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8" name="Google Shape;478;p63"/>
          <p:cNvSpPr/>
          <p:nvPr/>
        </p:nvSpPr>
        <p:spPr>
          <a:xfrm>
            <a:off x="3512650" y="148875"/>
            <a:ext cx="842700" cy="830400"/>
          </a:xfrm>
          <a:prstGeom prst="ellipse">
            <a:avLst/>
          </a:prstGeom>
          <a:solidFill>
            <a:srgbClr val="EEEEEE"/>
          </a:solid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79" name="Google Shape;479;p63"/>
          <p:cNvSpPr txBox="1"/>
          <p:nvPr/>
        </p:nvSpPr>
        <p:spPr>
          <a:xfrm>
            <a:off x="-76200" y="215175"/>
            <a:ext cx="37944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600"/>
              </a:spcAft>
              <a:buClr>
                <a:srgbClr val="000000"/>
              </a:buClr>
              <a:buSzPts val="4000"/>
              <a:buFont typeface="Arial"/>
              <a:buNone/>
            </a:pPr>
            <a:r>
              <a:rPr b="1" lang="es" sz="3500">
                <a:latin typeface="DM Sans"/>
                <a:ea typeface="DM Sans"/>
                <a:cs typeface="DM Sans"/>
                <a:sym typeface="DM Sans"/>
              </a:rPr>
              <a:t> Línea de tiempo</a:t>
            </a:r>
            <a:endParaRPr b="1" sz="3500">
              <a:latin typeface="DM Sans"/>
              <a:ea typeface="DM Sans"/>
              <a:cs typeface="DM Sans"/>
              <a:sym typeface="DM Sans"/>
            </a:endParaRPr>
          </a:p>
        </p:txBody>
      </p:sp>
      <p:sp>
        <p:nvSpPr>
          <p:cNvPr id="480" name="Google Shape;480;p63"/>
          <p:cNvSpPr/>
          <p:nvPr/>
        </p:nvSpPr>
        <p:spPr>
          <a:xfrm>
            <a:off x="3606750" y="148875"/>
            <a:ext cx="842700" cy="830400"/>
          </a:xfrm>
          <a:prstGeom prst="ellipse">
            <a:avLst/>
          </a:prstGeom>
          <a:solidFill>
            <a:srgbClr val="EEEEEE"/>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81" name="Google Shape;481;p63"/>
          <p:cNvSpPr txBox="1"/>
          <p:nvPr/>
        </p:nvSpPr>
        <p:spPr>
          <a:xfrm>
            <a:off x="694825" y="1352975"/>
            <a:ext cx="3783900" cy="325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AF00DB"/>
                </a:solidFill>
                <a:latin typeface="Consolas"/>
                <a:ea typeface="Consolas"/>
                <a:cs typeface="Consolas"/>
                <a:sym typeface="Consolas"/>
              </a:rPr>
              <a:t>@keyframes</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01080"/>
                </a:solidFill>
                <a:latin typeface="Consolas"/>
                <a:ea typeface="Consolas"/>
                <a:cs typeface="Consolas"/>
                <a:sym typeface="Consolas"/>
              </a:rPr>
              <a:t>un_efecto</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0%{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lang="es">
                <a:latin typeface="Consolas"/>
                <a:ea typeface="Consolas"/>
                <a:cs typeface="Consolas"/>
                <a:sym typeface="Consolas"/>
              </a:rPr>
              <a:t>10%</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50px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25%{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50%{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red</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75%{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100%{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451A5"/>
                </a:solidFill>
                <a:latin typeface="Consolas"/>
                <a:ea typeface="Consolas"/>
                <a:cs typeface="Consolas"/>
                <a:sym typeface="Consolas"/>
              </a:rPr>
              <a:t>green</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C586C0"/>
              </a:solidFill>
              <a:latin typeface="Consolas"/>
              <a:ea typeface="Consolas"/>
              <a:cs typeface="Consolas"/>
              <a:sym typeface="Consolas"/>
            </a:endParaRPr>
          </a:p>
        </p:txBody>
      </p:sp>
      <p:sp>
        <p:nvSpPr>
          <p:cNvPr id="482" name="Google Shape;482;p63"/>
          <p:cNvSpPr txBox="1"/>
          <p:nvPr/>
        </p:nvSpPr>
        <p:spPr>
          <a:xfrm>
            <a:off x="4716300" y="1352975"/>
            <a:ext cx="3783900" cy="325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section</a:t>
            </a: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background-color</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green</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animation-name</a:t>
            </a:r>
            <a:r>
              <a:rPr b="0" i="0" lang="es" sz="1200" u="none" cap="none" strike="noStrike">
                <a:solidFill>
                  <a:srgbClr val="000000"/>
                </a:solidFill>
                <a:latin typeface="Consolas"/>
                <a:ea typeface="Consolas"/>
                <a:cs typeface="Consolas"/>
                <a:sym typeface="Consolas"/>
              </a:rPr>
              <a:t>: un_efecto;</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animation-iteration-count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infinite</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animation-timing-function</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ease-in</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animation-duration</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2s</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animation-delay</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10s</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000000"/>
                </a:solidFill>
                <a:latin typeface="Consolas"/>
                <a:ea typeface="Consolas"/>
                <a:cs typeface="Consolas"/>
                <a:sym typeface="Consolas"/>
              </a:rPr>
              <a:t>}</a:t>
            </a:r>
            <a:endParaRPr b="0" i="0" sz="1200" u="none" cap="none" strike="noStrike">
              <a:solidFill>
                <a:srgbClr val="D7BA7D"/>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9"/>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80" name="Google Shape;80;p19"/>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1" name="Google Shape;81;p19"/>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2" name="Google Shape;82;p19"/>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3" name="Google Shape;83;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4" name="Google Shape;84;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07 - Parte II</a:t>
            </a:r>
            <a:endParaRPr b="1" sz="1600">
              <a:solidFill>
                <a:srgbClr val="999999"/>
              </a:solidFill>
              <a:latin typeface="DM Sans"/>
              <a:ea typeface="DM Sans"/>
              <a:cs typeface="DM Sans"/>
              <a:sym typeface="DM Sans"/>
            </a:endParaRPr>
          </a:p>
        </p:txBody>
      </p:sp>
      <p:cxnSp>
        <p:nvCxnSpPr>
          <p:cNvPr id="85" name="Google Shape;85;p1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6" name="Google Shape;86;p19"/>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Grids II</a:t>
            </a:r>
            <a:endParaRPr b="1" sz="1500">
              <a:solidFill>
                <a:srgbClr val="999999"/>
              </a:solidFill>
              <a:latin typeface="DM Sans"/>
              <a:ea typeface="DM Sans"/>
              <a:cs typeface="DM Sans"/>
              <a:sym typeface="DM Sans"/>
            </a:endParaRPr>
          </a:p>
        </p:txBody>
      </p:sp>
      <p:sp>
        <p:nvSpPr>
          <p:cNvPr id="87" name="Google Shape;87;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08 - Parte I</a:t>
            </a:r>
            <a:endParaRPr b="1" sz="1600">
              <a:solidFill>
                <a:schemeClr val="lt1"/>
              </a:solidFill>
              <a:latin typeface="DM Sans"/>
              <a:ea typeface="DM Sans"/>
              <a:cs typeface="DM Sans"/>
              <a:sym typeface="DM Sans"/>
            </a:endParaRPr>
          </a:p>
        </p:txBody>
      </p:sp>
      <p:cxnSp>
        <p:nvCxnSpPr>
          <p:cNvPr id="88" name="Google Shape;88;p1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9" name="Google Shape;89;p19"/>
          <p:cNvSpPr txBox="1"/>
          <p:nvPr/>
        </p:nvSpPr>
        <p:spPr>
          <a:xfrm>
            <a:off x="3608075" y="20626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s" sz="1500">
                <a:solidFill>
                  <a:srgbClr val="EAFF6A"/>
                </a:solidFill>
                <a:latin typeface="DM Sans"/>
                <a:ea typeface="DM Sans"/>
                <a:cs typeface="DM Sans"/>
                <a:sym typeface="DM Sans"/>
              </a:rPr>
              <a:t> Animaciones</a:t>
            </a:r>
            <a:endParaRPr b="1" sz="1900">
              <a:solidFill>
                <a:srgbClr val="EAFF6A"/>
              </a:solidFill>
              <a:latin typeface="DM Sans"/>
              <a:ea typeface="DM Sans"/>
              <a:cs typeface="DM Sans"/>
              <a:sym typeface="DM Sans"/>
            </a:endParaRPr>
          </a:p>
        </p:txBody>
      </p:sp>
      <p:sp>
        <p:nvSpPr>
          <p:cNvPr id="90" name="Google Shape;90;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08 - Parte II</a:t>
            </a:r>
            <a:endParaRPr b="1" sz="1600">
              <a:solidFill>
                <a:srgbClr val="999999"/>
              </a:solidFill>
              <a:latin typeface="DM Sans"/>
              <a:ea typeface="DM Sans"/>
              <a:cs typeface="DM Sans"/>
              <a:sym typeface="DM Sans"/>
            </a:endParaRPr>
          </a:p>
        </p:txBody>
      </p:sp>
      <p:cxnSp>
        <p:nvCxnSpPr>
          <p:cNvPr id="91" name="Google Shape;91;p1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2" name="Google Shape;92;p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a:t>
            </a:r>
            <a:endParaRPr b="1" sz="1500">
              <a:solidFill>
                <a:srgbClr val="999999"/>
              </a:solidFill>
              <a:latin typeface="DM Sans"/>
              <a:ea typeface="DM Sans"/>
              <a:cs typeface="DM Sans"/>
              <a:sym typeface="DM Sans"/>
            </a:endParaRPr>
          </a:p>
        </p:txBody>
      </p:sp>
      <p:cxnSp>
        <p:nvCxnSpPr>
          <p:cNvPr id="93" name="Google Shape;93;p1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4" name="Google Shape;94;p1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5" name="Google Shape;95;p1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96" name="Google Shape;96;p19"/>
          <p:cNvSpPr txBox="1"/>
          <p:nvPr/>
        </p:nvSpPr>
        <p:spPr>
          <a:xfrm>
            <a:off x="1350200" y="2840225"/>
            <a:ext cx="1853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 Mobile First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Media queries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Grids+Flex+@Media</a:t>
            </a:r>
            <a:endParaRPr sz="1200">
              <a:solidFill>
                <a:schemeClr val="lt1"/>
              </a:solidFill>
              <a:latin typeface="DM Sans"/>
              <a:ea typeface="DM Sans"/>
              <a:cs typeface="DM Sans"/>
              <a:sym typeface="DM Sans"/>
            </a:endParaRPr>
          </a:p>
        </p:txBody>
      </p:sp>
      <p:sp>
        <p:nvSpPr>
          <p:cNvPr id="97" name="Google Shape;97;p19"/>
          <p:cNvSpPr txBox="1"/>
          <p:nvPr/>
        </p:nvSpPr>
        <p:spPr>
          <a:xfrm>
            <a:off x="5788975" y="2683775"/>
            <a:ext cx="20811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Comandos básicos de la terminal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Creando repositorios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Ramas</a:t>
            </a:r>
            <a:endParaRPr sz="1200">
              <a:solidFill>
                <a:schemeClr val="lt1"/>
              </a:solidFill>
              <a:latin typeface="DM Sans"/>
              <a:ea typeface="DM Sans"/>
              <a:cs typeface="DM Sans"/>
              <a:sym typeface="DM Sans"/>
            </a:endParaRPr>
          </a:p>
        </p:txBody>
      </p:sp>
      <p:sp>
        <p:nvSpPr>
          <p:cNvPr id="98" name="Google Shape;98;p19"/>
          <p:cNvSpPr txBox="1"/>
          <p:nvPr/>
        </p:nvSpPr>
        <p:spPr>
          <a:xfrm>
            <a:off x="3675527" y="2972375"/>
            <a:ext cx="1928700" cy="1308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Gradientes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Transformaciones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Transiciones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Animaciones</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nvSpPr>
        <p:spPr>
          <a:xfrm>
            <a:off x="705500" y="418175"/>
            <a:ext cx="3000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pic>
        <p:nvPicPr>
          <p:cNvPr id="488" name="Google Shape;488;p64"/>
          <p:cNvPicPr preferRelativeResize="0"/>
          <p:nvPr/>
        </p:nvPicPr>
        <p:blipFill rotWithShape="1">
          <a:blip r:embed="rId3">
            <a:alphaModFix/>
          </a:blip>
          <a:srcRect b="0" l="0" r="0" t="0"/>
          <a:stretch/>
        </p:blipFill>
        <p:spPr>
          <a:xfrm>
            <a:off x="1796750" y="1730658"/>
            <a:ext cx="5532175" cy="2443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5"/>
          <p:cNvSpPr txBox="1"/>
          <p:nvPr/>
        </p:nvSpPr>
        <p:spPr>
          <a:xfrm>
            <a:off x="705500" y="418175"/>
            <a:ext cx="5912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¿Recuerdan el ejemplo?</a:t>
            </a:r>
            <a:endParaRPr b="1" sz="4000">
              <a:solidFill>
                <a:schemeClr val="dk1"/>
              </a:solidFill>
              <a:latin typeface="DM Sans"/>
              <a:ea typeface="DM Sans"/>
              <a:cs typeface="DM Sans"/>
              <a:sym typeface="DM Sans"/>
            </a:endParaRPr>
          </a:p>
        </p:txBody>
      </p:sp>
      <p:sp>
        <p:nvSpPr>
          <p:cNvPr id="494" name="Google Shape;494;p65"/>
          <p:cNvSpPr txBox="1"/>
          <p:nvPr/>
        </p:nvSpPr>
        <p:spPr>
          <a:xfrm>
            <a:off x="428775" y="1737900"/>
            <a:ext cx="3795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lo animamos</a:t>
            </a:r>
            <a:endParaRPr sz="1350">
              <a:latin typeface="DM Sans"/>
              <a:ea typeface="DM Sans"/>
              <a:cs typeface="DM Sans"/>
              <a:sym typeface="DM Sans"/>
            </a:endParaRPr>
          </a:p>
        </p:txBody>
      </p:sp>
      <p:sp>
        <p:nvSpPr>
          <p:cNvPr id="495" name="Google Shape;495;p65"/>
          <p:cNvSpPr txBox="1"/>
          <p:nvPr/>
        </p:nvSpPr>
        <p:spPr>
          <a:xfrm>
            <a:off x="41475" y="2130300"/>
            <a:ext cx="2907900" cy="2319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div.</a:t>
            </a:r>
            <a:r>
              <a:rPr b="0" i="0" lang="es" sz="1000" u="none" cap="none" strike="noStrike">
                <a:solidFill>
                  <a:srgbClr val="0000FF"/>
                </a:solidFill>
                <a:latin typeface="Consolas"/>
                <a:ea typeface="Consolas"/>
                <a:cs typeface="Consolas"/>
                <a:sym typeface="Consolas"/>
              </a:rPr>
              <a:t>animame</a:t>
            </a:r>
            <a:r>
              <a:rPr b="0" i="0" lang="es" sz="1000" u="none" cap="none" strike="noStrike">
                <a:solidFill>
                  <a:srgbClr val="800000"/>
                </a:solidFill>
                <a:latin typeface="Consolas"/>
                <a:ea typeface="Consolas"/>
                <a:cs typeface="Consolas"/>
                <a:sym typeface="Consolas"/>
              </a:rPr>
              <a:t>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width</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100px</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height</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100px</a:t>
            </a: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background-color</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rgba</a:t>
            </a:r>
            <a:r>
              <a:rPr b="0" i="0" lang="es" sz="1000" u="none" cap="none" strike="noStrike">
                <a:solidFill>
                  <a:srgbClr val="800000"/>
                </a:solidFill>
                <a:latin typeface="Consolas"/>
                <a:ea typeface="Consolas"/>
                <a:cs typeface="Consolas"/>
                <a:sym typeface="Consolas"/>
              </a:rPr>
              <a:t>(255,0,0,0.9);</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border</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solid</a:t>
            </a:r>
            <a:r>
              <a:rPr b="0" i="0" lang="es" sz="1000" u="none" cap="none" strike="noStrike">
                <a:solidFill>
                  <a:srgbClr val="800000"/>
                </a:solidFill>
                <a:latin typeface="Consolas"/>
                <a:ea typeface="Consolas"/>
                <a:cs typeface="Consolas"/>
                <a:sym typeface="Consolas"/>
              </a:rPr>
              <a:t> 1px;</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div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relative</a:t>
            </a: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lang="es" sz="1000">
                <a:solidFill>
                  <a:srgbClr val="FF0000"/>
                </a:solidFill>
                <a:latin typeface="Consolas"/>
                <a:ea typeface="Consolas"/>
                <a:cs typeface="Consolas"/>
                <a:sym typeface="Consolas"/>
              </a:rPr>
              <a:t>l</a:t>
            </a:r>
            <a:r>
              <a:rPr b="0" i="0" lang="es" sz="1000" u="none" cap="none" strike="noStrike">
                <a:solidFill>
                  <a:srgbClr val="FF0000"/>
                </a:solidFill>
                <a:latin typeface="Consolas"/>
                <a:ea typeface="Consolas"/>
                <a:cs typeface="Consolas"/>
                <a:sym typeface="Consolas"/>
              </a:rPr>
              <a:t>eft</a:t>
            </a:r>
            <a:r>
              <a:rPr b="0" i="0" lang="es" sz="1000" u="none" cap="none" strike="noStrike">
                <a:solidFill>
                  <a:srgbClr val="800000"/>
                </a:solidFill>
                <a:latin typeface="Consolas"/>
                <a:ea typeface="Consolas"/>
                <a:cs typeface="Consolas"/>
                <a:sym typeface="Consolas"/>
              </a:rPr>
              <a:t>:</a:t>
            </a:r>
            <a:r>
              <a:rPr b="0" i="0" lang="es" sz="1000" u="none" cap="none" strike="noStrike">
                <a:solidFill>
                  <a:srgbClr val="0000FF"/>
                </a:solidFill>
                <a:latin typeface="Consolas"/>
                <a:ea typeface="Consolas"/>
                <a:cs typeface="Consolas"/>
                <a:sym typeface="Consolas"/>
              </a:rPr>
              <a:t>200px</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top</a:t>
            </a:r>
            <a:r>
              <a:rPr b="0" i="0" lang="es" sz="1000" u="none" cap="none" strike="noStrike">
                <a:solidFill>
                  <a:srgbClr val="800000"/>
                </a:solidFill>
                <a:latin typeface="Consolas"/>
                <a:ea typeface="Consolas"/>
                <a:cs typeface="Consolas"/>
                <a:sym typeface="Consolas"/>
              </a:rPr>
              <a:t>:</a:t>
            </a:r>
            <a:r>
              <a:rPr b="0" i="0" lang="es" sz="1000" u="none" cap="none" strike="noStrike">
                <a:solidFill>
                  <a:srgbClr val="0000FF"/>
                </a:solidFill>
                <a:latin typeface="Consolas"/>
                <a:ea typeface="Consolas"/>
                <a:cs typeface="Consolas"/>
                <a:sym typeface="Consolas"/>
              </a:rPr>
              <a:t>50px</a:t>
            </a: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
        <p:nvSpPr>
          <p:cNvPr id="496" name="Google Shape;496;p65"/>
          <p:cNvSpPr txBox="1"/>
          <p:nvPr/>
        </p:nvSpPr>
        <p:spPr>
          <a:xfrm>
            <a:off x="3055050" y="2130300"/>
            <a:ext cx="1769400" cy="2319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div:</a:t>
            </a:r>
            <a:r>
              <a:rPr b="0" i="0" lang="es" sz="1000" u="none" cap="none" strike="noStrike">
                <a:solidFill>
                  <a:srgbClr val="0000FF"/>
                </a:solidFill>
                <a:latin typeface="Consolas"/>
                <a:ea typeface="Consolas"/>
                <a:cs typeface="Consolas"/>
                <a:sym typeface="Consolas"/>
              </a:rPr>
              <a:t>not(.animame)</a:t>
            </a:r>
            <a:r>
              <a:rPr b="0" i="0" lang="es" sz="1000" u="none" cap="none" strike="noStrike">
                <a:solidFill>
                  <a:srgbClr val="800000"/>
                </a:solidFill>
                <a:latin typeface="Consolas"/>
                <a:ea typeface="Consolas"/>
                <a:cs typeface="Consolas"/>
                <a:sym typeface="Consolas"/>
              </a:rPr>
              <a:t>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border: </a:t>
            </a:r>
            <a:r>
              <a:rPr b="0" i="0" lang="es" sz="1000" u="none" cap="none" strike="noStrike">
                <a:solidFill>
                  <a:srgbClr val="0000FF"/>
                </a:solidFill>
                <a:latin typeface="Consolas"/>
                <a:ea typeface="Consolas"/>
                <a:cs typeface="Consolas"/>
                <a:sym typeface="Consolas"/>
              </a:rPr>
              <a:t>solid 1px</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width: </a:t>
            </a:r>
            <a:r>
              <a:rPr b="0" i="0" lang="es" sz="1000" u="none" cap="none" strike="noStrike">
                <a:solidFill>
                  <a:srgbClr val="0000FF"/>
                </a:solidFill>
                <a:latin typeface="Consolas"/>
                <a:ea typeface="Consolas"/>
                <a:cs typeface="Consolas"/>
                <a:sym typeface="Consolas"/>
              </a:rPr>
              <a:t>100px</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height: </a:t>
            </a:r>
            <a:r>
              <a:rPr b="0" i="0" lang="es" sz="1000" u="none" cap="none" strike="noStrike">
                <a:solidFill>
                  <a:srgbClr val="0000FF"/>
                </a:solidFill>
                <a:latin typeface="Consolas"/>
                <a:ea typeface="Consolas"/>
                <a:cs typeface="Consolas"/>
                <a:sym typeface="Consolas"/>
              </a:rPr>
              <a:t>100px</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position: </a:t>
            </a:r>
            <a:r>
              <a:rPr b="0" i="0" lang="es" sz="1000" u="none" cap="none" strike="noStrike">
                <a:solidFill>
                  <a:srgbClr val="0000FF"/>
                </a:solidFill>
                <a:latin typeface="Consolas"/>
                <a:ea typeface="Consolas"/>
                <a:cs typeface="Consolas"/>
                <a:sym typeface="Consolas"/>
              </a:rPr>
              <a:t>absolute</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left:</a:t>
            </a:r>
            <a:r>
              <a:rPr b="0" i="0" lang="es" sz="1000" u="none" cap="none" strike="noStrike">
                <a:solidFill>
                  <a:srgbClr val="0000FF"/>
                </a:solidFill>
                <a:latin typeface="Consolas"/>
                <a:ea typeface="Consolas"/>
                <a:cs typeface="Consolas"/>
                <a:sym typeface="Consolas"/>
              </a:rPr>
              <a:t>207px</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FF0000"/>
                </a:solidFill>
                <a:latin typeface="Consolas"/>
                <a:ea typeface="Consolas"/>
                <a:cs typeface="Consolas"/>
                <a:sym typeface="Consolas"/>
              </a:rPr>
              <a:t>  top:</a:t>
            </a:r>
            <a:r>
              <a:rPr b="0" i="0" lang="es" sz="1000" u="none" cap="none" strike="noStrike">
                <a:solidFill>
                  <a:srgbClr val="0000FF"/>
                </a:solidFill>
                <a:latin typeface="Consolas"/>
                <a:ea typeface="Consolas"/>
                <a:cs typeface="Consolas"/>
                <a:sym typeface="Consolas"/>
              </a:rPr>
              <a:t>57px</a:t>
            </a:r>
            <a:r>
              <a:rPr b="0" i="0" lang="es" sz="1000" u="none" cap="none" strike="noStrike">
                <a:solidFill>
                  <a:srgbClr val="FF0000"/>
                </a:solidFill>
                <a:latin typeface="Consolas"/>
                <a:ea typeface="Consolas"/>
                <a:cs typeface="Consolas"/>
                <a:sym typeface="Consolas"/>
              </a:rPr>
              <a:t>;</a:t>
            </a:r>
            <a:endParaRPr b="0" i="0" sz="10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0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
        <p:nvSpPr>
          <p:cNvPr id="497" name="Google Shape;497;p65"/>
          <p:cNvSpPr txBox="1"/>
          <p:nvPr/>
        </p:nvSpPr>
        <p:spPr>
          <a:xfrm>
            <a:off x="4930125" y="2130300"/>
            <a:ext cx="4173000" cy="2319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@keyframes animacion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from</a:t>
            </a:r>
            <a:r>
              <a:rPr b="0" i="0" lang="es" sz="1000" u="none" cap="none" strike="noStrike">
                <a:solidFill>
                  <a:srgbClr val="800000"/>
                </a:solidFill>
                <a:latin typeface="Consolas"/>
                <a:ea typeface="Consolas"/>
                <a:cs typeface="Consolas"/>
                <a:sym typeface="Consolas"/>
              </a:rPr>
              <a:t> {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to</a:t>
            </a:r>
            <a:r>
              <a:rPr b="0" i="0" lang="es" sz="1000" u="none" cap="none" strike="noStrike">
                <a:solidFill>
                  <a:srgbClr val="800000"/>
                </a:solidFill>
                <a:latin typeface="Consolas"/>
                <a:ea typeface="Consolas"/>
                <a:cs typeface="Consolas"/>
                <a:sym typeface="Consolas"/>
              </a:rPr>
              <a:t>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 probar propiedades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transform</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skewY</a:t>
            </a:r>
            <a:r>
              <a:rPr b="0" i="0" lang="es" sz="1000" u="none" cap="none" strike="noStrike">
                <a:solidFill>
                  <a:srgbClr val="800000"/>
                </a:solidFill>
                <a:latin typeface="Consolas"/>
                <a:ea typeface="Consolas"/>
                <a:cs typeface="Consolas"/>
                <a:sym typeface="Consolas"/>
              </a:rPr>
              <a:t>(25deg)</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 configuracion inicial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.animame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animation</a:t>
            </a:r>
            <a:r>
              <a:rPr b="0" i="0" lang="es" sz="1000" u="none" cap="none" strike="noStrike">
                <a:solidFill>
                  <a:srgbClr val="800000"/>
                </a:solidFill>
                <a:latin typeface="Consolas"/>
                <a:ea typeface="Consolas"/>
                <a:cs typeface="Consolas"/>
                <a:sym typeface="Consolas"/>
              </a:rPr>
              <a:t>: </a:t>
            </a:r>
            <a:r>
              <a:rPr b="0" i="0" lang="es" sz="1000" u="none" cap="none" strike="noStrike">
                <a:solidFill>
                  <a:srgbClr val="0000FF"/>
                </a:solidFill>
                <a:latin typeface="Consolas"/>
                <a:ea typeface="Consolas"/>
                <a:cs typeface="Consolas"/>
                <a:sym typeface="Consolas"/>
              </a:rPr>
              <a:t>animacion 1s linear 3s infinite alternate</a:t>
            </a:r>
            <a:r>
              <a:rPr b="0" i="0" lang="es" sz="1000" u="none" cap="none" strike="noStrike">
                <a:solidFill>
                  <a:srgbClr val="800000"/>
                </a:solidFill>
                <a:latin typeface="Consolas"/>
                <a:ea typeface="Consolas"/>
                <a:cs typeface="Consolas"/>
                <a:sym typeface="Consolas"/>
              </a:rPr>
              <a:t>;}</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0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300"/>
              <a:buFont typeface="Arial"/>
              <a:buNone/>
            </a:pPr>
            <a:r>
              <a:t/>
            </a:r>
            <a:endParaRPr b="0" i="0" sz="1300" u="none" cap="none" strike="noStrike">
              <a:solidFill>
                <a:srgbClr val="3C78D8"/>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nvSpPr>
        <p:spPr>
          <a:xfrm>
            <a:off x="705500" y="418175"/>
            <a:ext cx="5912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¿Recuerdan el ejemplo?</a:t>
            </a:r>
            <a:endParaRPr b="1" sz="4000">
              <a:solidFill>
                <a:schemeClr val="dk1"/>
              </a:solidFill>
              <a:latin typeface="DM Sans"/>
              <a:ea typeface="DM Sans"/>
              <a:cs typeface="DM Sans"/>
              <a:sym typeface="DM Sans"/>
            </a:endParaRPr>
          </a:p>
        </p:txBody>
      </p:sp>
      <p:sp>
        <p:nvSpPr>
          <p:cNvPr id="503" name="Google Shape;503;p66"/>
          <p:cNvSpPr txBox="1"/>
          <p:nvPr/>
        </p:nvSpPr>
        <p:spPr>
          <a:xfrm>
            <a:off x="705500" y="1711175"/>
            <a:ext cx="3795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lo animamos</a:t>
            </a:r>
            <a:endParaRPr sz="1350">
              <a:latin typeface="DM Sans"/>
              <a:ea typeface="DM Sans"/>
              <a:cs typeface="DM Sans"/>
              <a:sym typeface="DM Sans"/>
            </a:endParaRPr>
          </a:p>
        </p:txBody>
      </p:sp>
      <p:sp>
        <p:nvSpPr>
          <p:cNvPr id="504" name="Google Shape;504;p66"/>
          <p:cNvSpPr txBox="1"/>
          <p:nvPr/>
        </p:nvSpPr>
        <p:spPr>
          <a:xfrm>
            <a:off x="3175350" y="2390788"/>
            <a:ext cx="2793300" cy="21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 Caja Blanca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 Caja Roja --&gt;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400" u="none" cap="none" strike="noStrike">
                <a:solidFill>
                  <a:srgbClr val="800000"/>
                </a:solidFill>
                <a:latin typeface="Consolas"/>
                <a:ea typeface="Consolas"/>
                <a:cs typeface="Consolas"/>
                <a:sym typeface="Consolas"/>
              </a:rPr>
              <a:t>&lt;div class="animame"&gt;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3C78D8"/>
              </a:solidFill>
              <a:latin typeface="Consolas"/>
              <a:ea typeface="Consolas"/>
              <a:cs typeface="Consolas"/>
              <a:sym typeface="Consolas"/>
            </a:endParaRPr>
          </a:p>
        </p:txBody>
      </p:sp>
      <p:sp>
        <p:nvSpPr>
          <p:cNvPr id="505" name="Google Shape;505;p66"/>
          <p:cNvSpPr txBox="1"/>
          <p:nvPr/>
        </p:nvSpPr>
        <p:spPr>
          <a:xfrm>
            <a:off x="3930750" y="1984913"/>
            <a:ext cx="1186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M Sans"/>
                <a:ea typeface="DM Sans"/>
                <a:cs typeface="DM Sans"/>
                <a:sym typeface="DM Sans"/>
              </a:rPr>
              <a:t>HTML</a:t>
            </a:r>
            <a:endParaRPr b="1" i="0" sz="1800" u="none" cap="none" strike="noStrike">
              <a:solidFill>
                <a:srgbClr val="000000"/>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11" name="Google Shape;511;p6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12" name="Google Shape;512;p67"/>
          <p:cNvGrpSpPr/>
          <p:nvPr/>
        </p:nvGrpSpPr>
        <p:grpSpPr>
          <a:xfrm>
            <a:off x="473351" y="619523"/>
            <a:ext cx="738900" cy="738900"/>
            <a:chOff x="473351" y="619523"/>
            <a:chExt cx="738900" cy="738900"/>
          </a:xfrm>
        </p:grpSpPr>
        <p:sp>
          <p:nvSpPr>
            <p:cNvPr id="513" name="Google Shape;513;p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0" name="Google Shape;520;p68"/>
          <p:cNvSpPr/>
          <p:nvPr/>
        </p:nvSpPr>
        <p:spPr>
          <a:xfrm>
            <a:off x="3512650" y="148875"/>
            <a:ext cx="842700" cy="830400"/>
          </a:xfrm>
          <a:prstGeom prst="ellipse">
            <a:avLst/>
          </a:prstGeom>
          <a:solidFill>
            <a:srgbClr val="EEEEEE"/>
          </a:solid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521" name="Google Shape;521;p68"/>
          <p:cNvSpPr txBox="1"/>
          <p:nvPr/>
        </p:nvSpPr>
        <p:spPr>
          <a:xfrm>
            <a:off x="-76200" y="215175"/>
            <a:ext cx="37944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600"/>
              </a:spcAft>
              <a:buClr>
                <a:srgbClr val="000000"/>
              </a:buClr>
              <a:buSzPts val="4000"/>
              <a:buFont typeface="Arial"/>
              <a:buNone/>
            </a:pPr>
            <a:r>
              <a:rPr b="1" lang="es" sz="3500">
                <a:latin typeface="DM Sans"/>
                <a:ea typeface="DM Sans"/>
                <a:cs typeface="DM Sans"/>
                <a:sym typeface="DM Sans"/>
              </a:rPr>
              <a:t> Línea de tiempo</a:t>
            </a:r>
            <a:endParaRPr b="1" sz="3500">
              <a:latin typeface="DM Sans"/>
              <a:ea typeface="DM Sans"/>
              <a:cs typeface="DM Sans"/>
              <a:sym typeface="DM Sans"/>
            </a:endParaRPr>
          </a:p>
        </p:txBody>
      </p:sp>
      <p:sp>
        <p:nvSpPr>
          <p:cNvPr id="522" name="Google Shape;522;p68"/>
          <p:cNvSpPr/>
          <p:nvPr/>
        </p:nvSpPr>
        <p:spPr>
          <a:xfrm>
            <a:off x="3606750" y="148875"/>
            <a:ext cx="842700" cy="830400"/>
          </a:xfrm>
          <a:prstGeom prst="ellipse">
            <a:avLst/>
          </a:prstGeom>
          <a:solidFill>
            <a:srgbClr val="EEEEEE"/>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523" name="Google Shape;523;p68"/>
          <p:cNvSpPr txBox="1"/>
          <p:nvPr/>
        </p:nvSpPr>
        <p:spPr>
          <a:xfrm>
            <a:off x="1082650" y="1215850"/>
            <a:ext cx="5702700" cy="50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i="0" lang="es" sz="1350" u="none" cap="none" strike="noStrike">
                <a:solidFill>
                  <a:srgbClr val="000000"/>
                </a:solidFill>
                <a:highlight>
                  <a:srgbClr val="FFFFFF"/>
                </a:highlight>
                <a:latin typeface="DM Sans"/>
                <a:ea typeface="DM Sans"/>
                <a:cs typeface="DM Sans"/>
                <a:sym typeface="DM Sans"/>
              </a:rPr>
              <a:t>Puedes hacer animaciones con texto: </a:t>
            </a:r>
            <a:endParaRPr i="0" sz="1350" u="none" cap="none" strike="noStrike">
              <a:solidFill>
                <a:srgbClr val="000000"/>
              </a:solidFill>
              <a:highlight>
                <a:srgbClr val="FFFFFF"/>
              </a:highlight>
              <a:latin typeface="DM Sans"/>
              <a:ea typeface="DM Sans"/>
              <a:cs typeface="DM Sans"/>
              <a:sym typeface="DM Sans"/>
            </a:endParaRPr>
          </a:p>
        </p:txBody>
      </p:sp>
      <p:sp>
        <p:nvSpPr>
          <p:cNvPr id="524" name="Google Shape;524;p68"/>
          <p:cNvSpPr txBox="1"/>
          <p:nvPr/>
        </p:nvSpPr>
        <p:spPr>
          <a:xfrm>
            <a:off x="1309050" y="1875425"/>
            <a:ext cx="3588900" cy="3047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h1</a:t>
            </a: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animation-duration</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2s</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animation-name</a:t>
            </a:r>
            <a:r>
              <a:rPr b="0" i="0" lang="es" sz="1200" u="none" cap="none" strike="noStrike">
                <a:solidFill>
                  <a:srgbClr val="000000"/>
                </a:solidFill>
                <a:latin typeface="Consolas"/>
                <a:ea typeface="Consolas"/>
                <a:cs typeface="Consolas"/>
                <a:sym typeface="Consolas"/>
              </a:rPr>
              <a:t>: aparecer;</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FF0000"/>
                </a:solidFill>
                <a:latin typeface="Consolas"/>
                <a:ea typeface="Consolas"/>
                <a:cs typeface="Consolas"/>
                <a:sym typeface="Consolas"/>
              </a:rPr>
              <a:t>   animation-iteration-count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infinite</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a:t>
            </a:r>
            <a:br>
              <a:rPr b="0" i="0" lang="es" sz="1200" u="none" cap="none" strike="noStrike">
                <a:solidFill>
                  <a:srgbClr val="000000"/>
                </a:solidFill>
                <a:latin typeface="Consolas"/>
                <a:ea typeface="Consolas"/>
                <a:cs typeface="Consolas"/>
                <a:sym typeface="Consolas"/>
              </a:rPr>
            </a:b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AF00DB"/>
                </a:solidFill>
                <a:latin typeface="Consolas"/>
                <a:ea typeface="Consolas"/>
                <a:cs typeface="Consolas"/>
                <a:sym typeface="Consolas"/>
              </a:rPr>
              <a:t>@keyframes</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01080"/>
                </a:solidFill>
                <a:latin typeface="Consolas"/>
                <a:ea typeface="Consolas"/>
                <a:cs typeface="Consolas"/>
                <a:sym typeface="Consolas"/>
              </a:rPr>
              <a:t>aparecer</a:t>
            </a: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0%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opacity</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0</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100%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opacity</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a:t>
            </a: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Consolas"/>
              <a:ea typeface="Consolas"/>
              <a:cs typeface="Consolas"/>
              <a:sym typeface="Consolas"/>
            </a:endParaRPr>
          </a:p>
        </p:txBody>
      </p:sp>
      <p:pic>
        <p:nvPicPr>
          <p:cNvPr id="525" name="Google Shape;525;p68"/>
          <p:cNvPicPr preferRelativeResize="0"/>
          <p:nvPr/>
        </p:nvPicPr>
        <p:blipFill rotWithShape="1">
          <a:blip r:embed="rId4">
            <a:alphaModFix/>
          </a:blip>
          <a:srcRect b="0" l="0" r="0" t="0"/>
          <a:stretch/>
        </p:blipFill>
        <p:spPr>
          <a:xfrm>
            <a:off x="5873800" y="2713325"/>
            <a:ext cx="3105150" cy="1371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Librerías de a</a:t>
            </a:r>
            <a:r>
              <a:rPr b="1" lang="es" sz="4000">
                <a:solidFill>
                  <a:schemeClr val="lt1"/>
                </a:solidFill>
                <a:latin typeface="DM Sans"/>
                <a:ea typeface="DM Sans"/>
                <a:cs typeface="DM Sans"/>
                <a:sym typeface="DM Sans"/>
              </a:rPr>
              <a:t>nimaciones</a:t>
            </a:r>
            <a:endParaRPr b="1" sz="4000">
              <a:solidFill>
                <a:srgbClr val="83AEFB"/>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6" name="Google Shape;536;p70"/>
          <p:cNvSpPr txBox="1"/>
          <p:nvPr/>
        </p:nvSpPr>
        <p:spPr>
          <a:xfrm>
            <a:off x="-76200" y="215175"/>
            <a:ext cx="28056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600"/>
              </a:spcAft>
              <a:buClr>
                <a:srgbClr val="000000"/>
              </a:buClr>
              <a:buSzPts val="4000"/>
              <a:buFont typeface="Arial"/>
              <a:buNone/>
            </a:pPr>
            <a:r>
              <a:rPr b="1" lang="es" sz="3500">
                <a:latin typeface="DM Sans"/>
                <a:ea typeface="DM Sans"/>
                <a:cs typeface="DM Sans"/>
                <a:sym typeface="DM Sans"/>
              </a:rPr>
              <a:t> Librerías</a:t>
            </a:r>
            <a:endParaRPr b="1" sz="3500">
              <a:latin typeface="DM Sans"/>
              <a:ea typeface="DM Sans"/>
              <a:cs typeface="DM Sans"/>
              <a:sym typeface="DM Sans"/>
            </a:endParaRPr>
          </a:p>
        </p:txBody>
      </p:sp>
      <p:sp>
        <p:nvSpPr>
          <p:cNvPr id="537" name="Google Shape;537;p70"/>
          <p:cNvSpPr/>
          <p:nvPr/>
        </p:nvSpPr>
        <p:spPr>
          <a:xfrm>
            <a:off x="2185100" y="148875"/>
            <a:ext cx="842700" cy="830400"/>
          </a:xfrm>
          <a:prstGeom prst="ellipse">
            <a:avLst/>
          </a:prstGeom>
          <a:solidFill>
            <a:srgbClr val="EEEEEE"/>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38" name="Google Shape;538;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9" name="Google Shape;539;p70"/>
          <p:cNvSpPr txBox="1"/>
          <p:nvPr/>
        </p:nvSpPr>
        <p:spPr>
          <a:xfrm>
            <a:off x="736950" y="1182600"/>
            <a:ext cx="7670100" cy="50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highlight>
                  <a:srgbClr val="FFFFFF"/>
                </a:highlight>
                <a:latin typeface="DM Sans"/>
                <a:ea typeface="DM Sans"/>
                <a:cs typeface="DM Sans"/>
                <a:sym typeface="DM Sans"/>
              </a:rPr>
              <a:t>Una vez que te </a:t>
            </a:r>
            <a:r>
              <a:rPr lang="es" sz="1350">
                <a:highlight>
                  <a:srgbClr val="FFFFFF"/>
                </a:highlight>
                <a:latin typeface="DM Sans"/>
                <a:ea typeface="DM Sans"/>
                <a:cs typeface="DM Sans"/>
                <a:sym typeface="DM Sans"/>
              </a:rPr>
              <a:t>familiarices</a:t>
            </a:r>
            <a:r>
              <a:rPr lang="es" sz="1350">
                <a:highlight>
                  <a:srgbClr val="FFFFFF"/>
                </a:highlight>
                <a:latin typeface="DM Sans"/>
                <a:ea typeface="DM Sans"/>
                <a:cs typeface="DM Sans"/>
                <a:sym typeface="DM Sans"/>
              </a:rPr>
              <a:t> con la estructura de las animaciones, puedes delegar la tarea de crearlas, en herramientas especializadas: las librerías. </a:t>
            </a:r>
            <a:endParaRPr sz="1350">
              <a:highlight>
                <a:srgbClr val="FFFFFF"/>
              </a:highlight>
              <a:latin typeface="DM Sans"/>
              <a:ea typeface="DM Sans"/>
              <a:cs typeface="DM Sans"/>
              <a:sym typeface="DM Sans"/>
            </a:endParaRPr>
          </a:p>
        </p:txBody>
      </p:sp>
      <p:pic>
        <p:nvPicPr>
          <p:cNvPr id="540" name="Google Shape;540;p70"/>
          <p:cNvPicPr preferRelativeResize="0"/>
          <p:nvPr/>
        </p:nvPicPr>
        <p:blipFill rotWithShape="1">
          <a:blip r:embed="rId4">
            <a:alphaModFix/>
          </a:blip>
          <a:srcRect b="11751" l="29994" r="29942" t="11743"/>
          <a:stretch/>
        </p:blipFill>
        <p:spPr>
          <a:xfrm>
            <a:off x="2059575" y="2772337"/>
            <a:ext cx="1952576" cy="1864525"/>
          </a:xfrm>
          <a:prstGeom prst="rect">
            <a:avLst/>
          </a:prstGeom>
          <a:noFill/>
          <a:ln>
            <a:noFill/>
          </a:ln>
        </p:spPr>
      </p:pic>
      <p:pic>
        <p:nvPicPr>
          <p:cNvPr id="541" name="Google Shape;541;p70"/>
          <p:cNvPicPr preferRelativeResize="0"/>
          <p:nvPr/>
        </p:nvPicPr>
        <p:blipFill rotWithShape="1">
          <a:blip r:embed="rId5">
            <a:alphaModFix/>
          </a:blip>
          <a:srcRect b="32162" l="21482" r="21505" t="22152"/>
          <a:stretch/>
        </p:blipFill>
        <p:spPr>
          <a:xfrm>
            <a:off x="5133747" y="3139754"/>
            <a:ext cx="2178677" cy="1129695"/>
          </a:xfrm>
          <a:prstGeom prst="rect">
            <a:avLst/>
          </a:prstGeom>
          <a:noFill/>
          <a:ln>
            <a:noFill/>
          </a:ln>
        </p:spPr>
      </p:pic>
      <p:sp>
        <p:nvSpPr>
          <p:cNvPr id="542" name="Google Shape;542;p70"/>
          <p:cNvSpPr txBox="1"/>
          <p:nvPr/>
        </p:nvSpPr>
        <p:spPr>
          <a:xfrm>
            <a:off x="1918875" y="2187625"/>
            <a:ext cx="21573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2000"/>
              </a:spcBef>
              <a:spcAft>
                <a:spcPts val="600"/>
              </a:spcAft>
              <a:buNone/>
            </a:pPr>
            <a:r>
              <a:rPr b="1" lang="es" sz="1600" u="sng">
                <a:solidFill>
                  <a:schemeClr val="hlink"/>
                </a:solidFill>
                <a:latin typeface="DM Sans"/>
                <a:ea typeface="DM Sans"/>
                <a:cs typeface="DM Sans"/>
                <a:sym typeface="DM Sans"/>
                <a:hlinkClick r:id="rId6"/>
              </a:rPr>
              <a:t>Animate CSS</a:t>
            </a:r>
            <a:endParaRPr sz="1600"/>
          </a:p>
        </p:txBody>
      </p:sp>
      <p:sp>
        <p:nvSpPr>
          <p:cNvPr id="543" name="Google Shape;543;p70"/>
          <p:cNvSpPr txBox="1"/>
          <p:nvPr/>
        </p:nvSpPr>
        <p:spPr>
          <a:xfrm>
            <a:off x="5155125" y="2187625"/>
            <a:ext cx="21573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2000"/>
              </a:spcBef>
              <a:spcAft>
                <a:spcPts val="600"/>
              </a:spcAft>
              <a:buNone/>
            </a:pPr>
            <a:r>
              <a:rPr b="1" lang="es" sz="1600" u="sng">
                <a:solidFill>
                  <a:schemeClr val="hlink"/>
                </a:solidFill>
                <a:latin typeface="DM Sans"/>
                <a:ea typeface="DM Sans"/>
                <a:cs typeface="DM Sans"/>
                <a:sym typeface="DM Sans"/>
                <a:hlinkClick r:id="rId7"/>
              </a:rPr>
              <a:t>AOS CSS</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1"/>
          <p:cNvSpPr txBox="1"/>
          <p:nvPr/>
        </p:nvSpPr>
        <p:spPr>
          <a:xfrm>
            <a:off x="297475" y="1514600"/>
            <a:ext cx="81120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rgbClr val="231F20"/>
                </a:solidFill>
                <a:highlight>
                  <a:srgbClr val="FFFFFF"/>
                </a:highlight>
                <a:latin typeface="DM Sans"/>
                <a:ea typeface="DM Sans"/>
                <a:cs typeface="DM Sans"/>
                <a:sym typeface="DM Sans"/>
              </a:rPr>
              <a:t>Simplemente agrega el e</a:t>
            </a:r>
            <a:r>
              <a:rPr i="0" lang="es" sz="1350" u="none" cap="none" strike="noStrike">
                <a:solidFill>
                  <a:srgbClr val="231F20"/>
                </a:solidFill>
                <a:highlight>
                  <a:srgbClr val="FFFFFF"/>
                </a:highlight>
                <a:latin typeface="DM Sans"/>
                <a:ea typeface="DM Sans"/>
                <a:cs typeface="DM Sans"/>
                <a:sym typeface="DM Sans"/>
              </a:rPr>
              <a:t>nlace al CDN </a:t>
            </a:r>
            <a:r>
              <a:rPr lang="es" sz="1350">
                <a:solidFill>
                  <a:srgbClr val="231F20"/>
                </a:solidFill>
                <a:highlight>
                  <a:srgbClr val="FFFFFF"/>
                </a:highlight>
                <a:latin typeface="DM Sans"/>
                <a:ea typeface="DM Sans"/>
                <a:cs typeface="DM Sans"/>
                <a:sym typeface="DM Sans"/>
              </a:rPr>
              <a:t>de </a:t>
            </a:r>
            <a:r>
              <a:rPr i="0" lang="es" sz="1350" u="none" cap="none" strike="noStrike">
                <a:solidFill>
                  <a:srgbClr val="231F20"/>
                </a:solidFill>
                <a:highlight>
                  <a:srgbClr val="FFFFFF"/>
                </a:highlight>
                <a:latin typeface="DM Sans"/>
                <a:ea typeface="DM Sans"/>
                <a:cs typeface="DM Sans"/>
                <a:sym typeface="DM Sans"/>
              </a:rPr>
              <a:t>la biblioteca de animación CSS (dentro de </a:t>
            </a:r>
            <a:r>
              <a:rPr i="0" lang="es" sz="1350" u="none" cap="none" strike="noStrike">
                <a:solidFill>
                  <a:srgbClr val="231F20"/>
                </a:solidFill>
                <a:highlight>
                  <a:schemeClr val="accent6"/>
                </a:highlight>
                <a:latin typeface="DM Sans"/>
                <a:ea typeface="DM Sans"/>
                <a:cs typeface="DM Sans"/>
                <a:sym typeface="DM Sans"/>
              </a:rPr>
              <a:t>&lt;head&gt;</a:t>
            </a:r>
            <a:r>
              <a:rPr i="0" lang="es" sz="1350" u="none" cap="none" strike="noStrike">
                <a:solidFill>
                  <a:srgbClr val="231F20"/>
                </a:solidFill>
                <a:highlight>
                  <a:srgbClr val="FFFFFF"/>
                </a:highlight>
                <a:latin typeface="DM Sans"/>
                <a:ea typeface="DM Sans"/>
                <a:cs typeface="DM Sans"/>
                <a:sym typeface="DM Sans"/>
              </a:rPr>
              <a:t>).</a:t>
            </a:r>
            <a:endParaRPr i="0" sz="1350" u="none" cap="none" strike="noStrike">
              <a:solidFill>
                <a:srgbClr val="231F20"/>
              </a:solidFill>
              <a:highlight>
                <a:srgbClr val="FFFFFF"/>
              </a:highlight>
              <a:latin typeface="DM Sans"/>
              <a:ea typeface="DM Sans"/>
              <a:cs typeface="DM Sans"/>
              <a:sym typeface="DM Sans"/>
            </a:endParaRPr>
          </a:p>
        </p:txBody>
      </p:sp>
      <p:sp>
        <p:nvSpPr>
          <p:cNvPr id="549" name="Google Shape;549;p71"/>
          <p:cNvSpPr txBox="1"/>
          <p:nvPr/>
        </p:nvSpPr>
        <p:spPr>
          <a:xfrm>
            <a:off x="530675" y="394575"/>
            <a:ext cx="78183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1100"/>
              <a:buFont typeface="Arial"/>
              <a:buNone/>
            </a:pPr>
            <a:r>
              <a:rPr b="1" lang="es" sz="4000">
                <a:latin typeface="DM Sans"/>
                <a:ea typeface="DM Sans"/>
                <a:cs typeface="DM Sans"/>
                <a:sym typeface="DM Sans"/>
              </a:rPr>
              <a:t>Animate CSS </a:t>
            </a: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ómo la instalo</a:t>
            </a:r>
            <a:r>
              <a:rPr b="1" lang="es" sz="4000" u="none" cap="none" strike="noStrike">
                <a:solidFill>
                  <a:srgbClr val="000000"/>
                </a:solidFill>
                <a:latin typeface="DM Sans"/>
                <a:ea typeface="DM Sans"/>
                <a:cs typeface="DM Sans"/>
                <a:sym typeface="DM Sans"/>
              </a:rPr>
              <a:t>?</a:t>
            </a:r>
            <a:endParaRPr b="1" sz="4000" u="none" cap="none" strike="noStrike">
              <a:solidFill>
                <a:srgbClr val="000000"/>
              </a:solidFill>
              <a:latin typeface="DM Sans"/>
              <a:ea typeface="DM Sans"/>
              <a:cs typeface="DM Sans"/>
              <a:sym typeface="DM Sans"/>
            </a:endParaRPr>
          </a:p>
        </p:txBody>
      </p:sp>
      <p:sp>
        <p:nvSpPr>
          <p:cNvPr id="550" name="Google Shape;550;p71"/>
          <p:cNvSpPr txBox="1"/>
          <p:nvPr/>
        </p:nvSpPr>
        <p:spPr>
          <a:xfrm>
            <a:off x="297475" y="2280675"/>
            <a:ext cx="8112000" cy="1260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&lt;head&gt;  </a:t>
            </a:r>
            <a:endParaRPr sz="13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&lt;link rel="stylesheet" </a:t>
            </a:r>
            <a:r>
              <a:rPr lang="es" sz="1300">
                <a:solidFill>
                  <a:srgbClr val="800000"/>
                </a:solidFill>
                <a:latin typeface="Consolas"/>
                <a:ea typeface="Consolas"/>
                <a:cs typeface="Consolas"/>
                <a:sym typeface="Consolas"/>
              </a:rPr>
              <a:t>h</a:t>
            </a:r>
            <a:r>
              <a:rPr lang="es" sz="1300">
                <a:solidFill>
                  <a:srgbClr val="800000"/>
                </a:solidFill>
                <a:latin typeface="Consolas"/>
                <a:ea typeface="Consolas"/>
                <a:cs typeface="Consolas"/>
                <a:sym typeface="Consolas"/>
              </a:rPr>
              <a:t>ref="https://cdnjs.cloudflare.com/ajax/libs/animate.css/4.1.1/animate.min.css"/&gt;</a:t>
            </a:r>
            <a:endParaRPr sz="13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&lt;/head&gt;</a:t>
            </a:r>
            <a:endParaRPr sz="13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sz="13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p72"/>
          <p:cNvCxnSpPr/>
          <p:nvPr/>
        </p:nvCxnSpPr>
        <p:spPr>
          <a:xfrm>
            <a:off x="2554150" y="1601250"/>
            <a:ext cx="4578300" cy="0"/>
          </a:xfrm>
          <a:prstGeom prst="straightConnector1">
            <a:avLst/>
          </a:prstGeom>
          <a:noFill/>
          <a:ln cap="flat" cmpd="sng" w="19050">
            <a:solidFill>
              <a:srgbClr val="DEFC52"/>
            </a:solidFill>
            <a:prstDash val="solid"/>
            <a:round/>
            <a:headEnd len="sm" w="sm" type="none"/>
            <a:tailEnd len="sm" w="sm" type="none"/>
          </a:ln>
        </p:spPr>
      </p:cxnSp>
      <p:sp>
        <p:nvSpPr>
          <p:cNvPr id="556" name="Google Shape;556;p72"/>
          <p:cNvSpPr/>
          <p:nvPr/>
        </p:nvSpPr>
        <p:spPr>
          <a:xfrm>
            <a:off x="2168650" y="1294200"/>
            <a:ext cx="614100" cy="614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2"/>
          <p:cNvSpPr/>
          <p:nvPr/>
        </p:nvSpPr>
        <p:spPr>
          <a:xfrm>
            <a:off x="6550955" y="1294200"/>
            <a:ext cx="614100" cy="614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58" name="Google Shape;558;p72"/>
          <p:cNvSpPr txBox="1"/>
          <p:nvPr/>
        </p:nvSpPr>
        <p:spPr>
          <a:xfrm>
            <a:off x="1441150" y="1915392"/>
            <a:ext cx="2069100" cy="781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350" u="none" cap="none" strike="noStrike">
                <a:solidFill>
                  <a:srgbClr val="231F20"/>
                </a:solidFill>
                <a:highlight>
                  <a:srgbClr val="FFFFFF"/>
                </a:highlight>
                <a:latin typeface="DM Sans"/>
                <a:ea typeface="DM Sans"/>
                <a:cs typeface="DM Sans"/>
                <a:sym typeface="DM Sans"/>
              </a:rPr>
              <a:t>Haz un elemento </a:t>
            </a:r>
            <a:r>
              <a:rPr b="1" lang="es" sz="1350">
                <a:solidFill>
                  <a:srgbClr val="231F20"/>
                </a:solidFill>
                <a:highlight>
                  <a:srgbClr val="FFFFFF"/>
                </a:highlight>
                <a:latin typeface="DM Sans"/>
                <a:ea typeface="DM Sans"/>
                <a:cs typeface="DM Sans"/>
                <a:sym typeface="DM Sans"/>
              </a:rPr>
              <a:t>animable</a:t>
            </a:r>
            <a:endParaRPr b="1" i="0" sz="1350" u="none" cap="none" strike="noStrike">
              <a:solidFill>
                <a:srgbClr val="231F20"/>
              </a:solidFill>
              <a:highlight>
                <a:srgbClr val="FFFFFF"/>
              </a:highlight>
              <a:latin typeface="DM Sans"/>
              <a:ea typeface="DM Sans"/>
              <a:cs typeface="DM Sans"/>
              <a:sym typeface="DM Sans"/>
            </a:endParaRPr>
          </a:p>
        </p:txBody>
      </p:sp>
      <p:sp>
        <p:nvSpPr>
          <p:cNvPr id="559" name="Google Shape;559;p72"/>
          <p:cNvSpPr txBox="1"/>
          <p:nvPr/>
        </p:nvSpPr>
        <p:spPr>
          <a:xfrm>
            <a:off x="5823450" y="1968825"/>
            <a:ext cx="20691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350" u="none" cap="none" strike="noStrike">
                <a:solidFill>
                  <a:srgbClr val="231F20"/>
                </a:solidFill>
                <a:highlight>
                  <a:srgbClr val="FFFFFF"/>
                </a:highlight>
                <a:latin typeface="DM Sans"/>
                <a:ea typeface="DM Sans"/>
                <a:cs typeface="DM Sans"/>
                <a:sym typeface="DM Sans"/>
              </a:rPr>
              <a:t>Elige el estilo de animación</a:t>
            </a:r>
            <a:endParaRPr b="1" i="0" sz="1350" u="none" cap="none" strike="noStrike">
              <a:solidFill>
                <a:srgbClr val="231F20"/>
              </a:solidFill>
              <a:highlight>
                <a:srgbClr val="FFFFFF"/>
              </a:highlight>
              <a:latin typeface="DM Sans"/>
              <a:ea typeface="DM Sans"/>
              <a:cs typeface="DM Sans"/>
              <a:sym typeface="DM Sans"/>
            </a:endParaRPr>
          </a:p>
        </p:txBody>
      </p:sp>
      <p:sp>
        <p:nvSpPr>
          <p:cNvPr id="560" name="Google Shape;560;p72"/>
          <p:cNvSpPr txBox="1"/>
          <p:nvPr/>
        </p:nvSpPr>
        <p:spPr>
          <a:xfrm flipH="1">
            <a:off x="2318050" y="1326300"/>
            <a:ext cx="315300" cy="54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1</a:t>
            </a:r>
            <a:endParaRPr i="0" sz="2400" u="none" cap="none" strike="noStrike">
              <a:solidFill>
                <a:srgbClr val="000000"/>
              </a:solidFill>
              <a:latin typeface="DM Sans"/>
              <a:ea typeface="DM Sans"/>
              <a:cs typeface="DM Sans"/>
              <a:sym typeface="DM Sans"/>
            </a:endParaRPr>
          </a:p>
        </p:txBody>
      </p:sp>
      <p:sp>
        <p:nvSpPr>
          <p:cNvPr id="561" name="Google Shape;561;p72"/>
          <p:cNvSpPr txBox="1"/>
          <p:nvPr/>
        </p:nvSpPr>
        <p:spPr>
          <a:xfrm>
            <a:off x="6700355" y="1326300"/>
            <a:ext cx="315300" cy="54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2</a:t>
            </a:r>
            <a:endParaRPr i="0" sz="2400" u="none" cap="none" strike="noStrike">
              <a:solidFill>
                <a:srgbClr val="000000"/>
              </a:solidFill>
              <a:latin typeface="DM Sans"/>
              <a:ea typeface="DM Sans"/>
              <a:cs typeface="DM Sans"/>
              <a:sym typeface="DM Sans"/>
            </a:endParaRPr>
          </a:p>
        </p:txBody>
      </p:sp>
      <p:sp>
        <p:nvSpPr>
          <p:cNvPr id="562" name="Google Shape;562;p72"/>
          <p:cNvSpPr txBox="1"/>
          <p:nvPr/>
        </p:nvSpPr>
        <p:spPr>
          <a:xfrm>
            <a:off x="1311600" y="394575"/>
            <a:ext cx="65208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ómo lo uso?</a:t>
            </a:r>
            <a:endParaRPr b="1" sz="4000" u="none" cap="none" strike="noStrike">
              <a:solidFill>
                <a:srgbClr val="000000"/>
              </a:solidFill>
              <a:latin typeface="DM Sans"/>
              <a:ea typeface="DM Sans"/>
              <a:cs typeface="DM Sans"/>
              <a:sym typeface="DM Sans"/>
            </a:endParaRPr>
          </a:p>
        </p:txBody>
      </p:sp>
      <p:sp>
        <p:nvSpPr>
          <p:cNvPr id="563" name="Google Shape;563;p72"/>
          <p:cNvSpPr txBox="1"/>
          <p:nvPr/>
        </p:nvSpPr>
        <p:spPr>
          <a:xfrm>
            <a:off x="412625" y="3443425"/>
            <a:ext cx="3879600" cy="987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&lt;div</a:t>
            </a:r>
            <a:r>
              <a:rPr b="0" i="0" lang="es" sz="1300" u="none" cap="none" strike="noStrike">
                <a:solidFill>
                  <a:srgbClr val="000000"/>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class</a:t>
            </a:r>
            <a:r>
              <a:rPr b="0" i="0" lang="es" sz="1300" u="none" cap="none" strike="noStrike">
                <a:solidFill>
                  <a:srgbClr val="000000"/>
                </a:solidFill>
                <a:latin typeface="Consolas"/>
                <a:ea typeface="Consolas"/>
                <a:cs typeface="Consolas"/>
                <a:sym typeface="Consolas"/>
              </a:rPr>
              <a:t>=</a:t>
            </a:r>
            <a:r>
              <a:rPr b="0" i="0" lang="es" sz="1300" u="none" cap="none" strike="noStrike">
                <a:solidFill>
                  <a:srgbClr val="0000FF"/>
                </a:solidFill>
                <a:latin typeface="Consolas"/>
                <a:ea typeface="Consolas"/>
                <a:cs typeface="Consolas"/>
                <a:sym typeface="Consolas"/>
              </a:rPr>
              <a:t>"</a:t>
            </a:r>
            <a:r>
              <a:rPr lang="es" sz="1300">
                <a:solidFill>
                  <a:srgbClr val="0000FF"/>
                </a:solidFill>
                <a:latin typeface="Consolas"/>
                <a:ea typeface="Consolas"/>
                <a:cs typeface="Consolas"/>
                <a:sym typeface="Consolas"/>
              </a:rPr>
              <a:t>animate_animated</a:t>
            </a:r>
            <a:r>
              <a:rPr b="0" i="0" lang="es" sz="1300" u="none" cap="none" strike="noStrike">
                <a:solidFill>
                  <a:srgbClr val="0000FF"/>
                </a:solidFill>
                <a:latin typeface="Consolas"/>
                <a:ea typeface="Consolas"/>
                <a:cs typeface="Consolas"/>
                <a:sym typeface="Consolas"/>
              </a:rPr>
              <a:t>"</a:t>
            </a:r>
            <a:r>
              <a:rPr b="0" i="0" lang="es" sz="1300" u="none" cap="none" strike="noStrike">
                <a:solidFill>
                  <a:srgbClr val="800000"/>
                </a:solidFill>
                <a:latin typeface="Consolas"/>
                <a:ea typeface="Consolas"/>
                <a:cs typeface="Consolas"/>
                <a:sym typeface="Consolas"/>
              </a:rPr>
              <a:t>&gt;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Contenido para </a:t>
            </a:r>
            <a:r>
              <a:rPr lang="es" sz="1300">
                <a:latin typeface="Consolas"/>
                <a:ea typeface="Consolas"/>
                <a:cs typeface="Consolas"/>
                <a:sym typeface="Consolas"/>
              </a:rPr>
              <a:t>animar</a:t>
            </a:r>
            <a:r>
              <a:rPr b="0" i="0" lang="es" sz="1300" u="none" cap="none" strike="noStrike">
                <a:solidFill>
                  <a:srgbClr val="000000"/>
                </a:solidFill>
                <a:latin typeface="Consolas"/>
                <a:ea typeface="Consolas"/>
                <a:cs typeface="Consolas"/>
                <a:sym typeface="Consolas"/>
              </a:rPr>
              <a:t> aquí</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&lt;/div&gt;</a:t>
            </a:r>
            <a:endParaRPr b="0" i="0" sz="13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nsolas"/>
              <a:ea typeface="Consolas"/>
              <a:cs typeface="Consolas"/>
              <a:sym typeface="Consolas"/>
            </a:endParaRPr>
          </a:p>
        </p:txBody>
      </p:sp>
      <p:sp>
        <p:nvSpPr>
          <p:cNvPr id="564" name="Google Shape;564;p72"/>
          <p:cNvSpPr txBox="1"/>
          <p:nvPr/>
        </p:nvSpPr>
        <p:spPr>
          <a:xfrm>
            <a:off x="4874800" y="3473725"/>
            <a:ext cx="3879600" cy="927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rgbClr val="800000"/>
                </a:solidFill>
                <a:latin typeface="Consolas"/>
                <a:ea typeface="Consolas"/>
                <a:cs typeface="Consolas"/>
                <a:sym typeface="Consolas"/>
              </a:rPr>
              <a:t>&lt;div</a:t>
            </a:r>
            <a:r>
              <a:rPr b="0" i="0" lang="es" sz="1300" u="none" cap="none" strike="noStrike">
                <a:solidFill>
                  <a:srgbClr val="000000"/>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class</a:t>
            </a:r>
            <a:r>
              <a:rPr b="0" i="0" lang="es" sz="1300" u="none" cap="none" strike="noStrike">
                <a:solidFill>
                  <a:srgbClr val="000000"/>
                </a:solidFill>
                <a:latin typeface="Consolas"/>
                <a:ea typeface="Consolas"/>
                <a:cs typeface="Consolas"/>
                <a:sym typeface="Consolas"/>
              </a:rPr>
              <a:t>=</a:t>
            </a:r>
            <a:r>
              <a:rPr b="0" i="0" lang="es" sz="1300" u="none" cap="none" strike="noStrike">
                <a:solidFill>
                  <a:srgbClr val="0000FF"/>
                </a:solidFill>
                <a:latin typeface="Consolas"/>
                <a:ea typeface="Consolas"/>
                <a:cs typeface="Consolas"/>
                <a:sym typeface="Consolas"/>
              </a:rPr>
              <a:t>"</a:t>
            </a:r>
            <a:r>
              <a:rPr lang="es" sz="1300">
                <a:solidFill>
                  <a:srgbClr val="0000FF"/>
                </a:solidFill>
                <a:latin typeface="Consolas"/>
                <a:ea typeface="Consolas"/>
                <a:cs typeface="Consolas"/>
                <a:sym typeface="Consolas"/>
              </a:rPr>
              <a:t>animate_animated animate_bounce</a:t>
            </a:r>
            <a:r>
              <a:rPr b="0" i="0" lang="es" sz="1300" u="none" cap="none" strike="noStrike">
                <a:solidFill>
                  <a:srgbClr val="0000FF"/>
                </a:solidFill>
                <a:latin typeface="Consolas"/>
                <a:ea typeface="Consolas"/>
                <a:cs typeface="Consolas"/>
                <a:sym typeface="Consolas"/>
              </a:rPr>
              <a:t>"</a:t>
            </a:r>
            <a:r>
              <a:rPr b="0" i="0" lang="es" sz="1300" u="none" cap="none" strike="noStrike">
                <a:solidFill>
                  <a:srgbClr val="800000"/>
                </a:solidFill>
                <a:latin typeface="Consolas"/>
                <a:ea typeface="Consolas"/>
                <a:cs typeface="Consolas"/>
                <a:sym typeface="Consolas"/>
              </a:rPr>
              <a:t>&gt;</a:t>
            </a:r>
            <a:endParaRPr b="0" i="0" sz="13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rgbClr val="000000"/>
                </a:solidFill>
                <a:latin typeface="Consolas"/>
                <a:ea typeface="Consolas"/>
                <a:cs typeface="Consolas"/>
                <a:sym typeface="Consolas"/>
              </a:rPr>
              <a:t>   Contenido para </a:t>
            </a:r>
            <a:r>
              <a:rPr lang="es" sz="1300">
                <a:latin typeface="Consolas"/>
                <a:ea typeface="Consolas"/>
                <a:cs typeface="Consolas"/>
                <a:sym typeface="Consolas"/>
              </a:rPr>
              <a:t>animar</a:t>
            </a:r>
            <a:r>
              <a:rPr b="0" i="0" lang="es" sz="1300" u="none" cap="none" strike="noStrike">
                <a:solidFill>
                  <a:srgbClr val="000000"/>
                </a:solidFill>
                <a:latin typeface="Consolas"/>
                <a:ea typeface="Consolas"/>
                <a:cs typeface="Consolas"/>
                <a:sym typeface="Consolas"/>
              </a:rPr>
              <a:t> aquí</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rgbClr val="800000"/>
                </a:solidFill>
                <a:latin typeface="Consolas"/>
                <a:ea typeface="Consolas"/>
                <a:cs typeface="Consolas"/>
                <a:sym typeface="Consolas"/>
              </a:rPr>
              <a:t>&lt;/div&gt;</a:t>
            </a:r>
            <a:endParaRPr b="0" i="0" sz="1300" u="none" cap="none" strike="noStrike">
              <a:solidFill>
                <a:srgbClr val="231F20"/>
              </a:solidFill>
              <a:latin typeface="Consolas"/>
              <a:ea typeface="Consolas"/>
              <a:cs typeface="Consolas"/>
              <a:sym typeface="Consolas"/>
            </a:endParaRPr>
          </a:p>
        </p:txBody>
      </p:sp>
      <p:sp>
        <p:nvSpPr>
          <p:cNvPr id="565" name="Google Shape;565;p72"/>
          <p:cNvSpPr txBox="1"/>
          <p:nvPr/>
        </p:nvSpPr>
        <p:spPr>
          <a:xfrm>
            <a:off x="337175" y="2704000"/>
            <a:ext cx="4030500" cy="7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231F20"/>
                </a:solidFill>
                <a:highlight>
                  <a:srgbClr val="FFFFFF"/>
                </a:highlight>
                <a:latin typeface="DM Sans"/>
                <a:ea typeface="DM Sans"/>
                <a:cs typeface="DM Sans"/>
                <a:sym typeface="DM Sans"/>
              </a:rPr>
              <a:t>Agreg</a:t>
            </a:r>
            <a:r>
              <a:rPr lang="es" sz="1350">
                <a:solidFill>
                  <a:srgbClr val="231F20"/>
                </a:solidFill>
                <a:highlight>
                  <a:srgbClr val="FFFFFF"/>
                </a:highlight>
                <a:latin typeface="DM Sans"/>
                <a:ea typeface="DM Sans"/>
                <a:cs typeface="DM Sans"/>
                <a:sym typeface="DM Sans"/>
              </a:rPr>
              <a:t>a</a:t>
            </a:r>
            <a:r>
              <a:rPr i="0" lang="es" sz="1350" u="none" cap="none" strike="noStrike">
                <a:solidFill>
                  <a:srgbClr val="231F20"/>
                </a:solidFill>
                <a:highlight>
                  <a:srgbClr val="FFFFFF"/>
                </a:highlight>
                <a:latin typeface="DM Sans"/>
                <a:ea typeface="DM Sans"/>
                <a:cs typeface="DM Sans"/>
                <a:sym typeface="DM Sans"/>
              </a:rPr>
              <a:t> la clase CSS </a:t>
            </a:r>
            <a:r>
              <a:rPr lang="es" sz="1350">
                <a:solidFill>
                  <a:srgbClr val="231F20"/>
                </a:solidFill>
                <a:highlight>
                  <a:srgbClr val="FFFFFF"/>
                </a:highlight>
                <a:latin typeface="DM Sans"/>
                <a:ea typeface="DM Sans"/>
                <a:cs typeface="DM Sans"/>
                <a:sym typeface="DM Sans"/>
              </a:rPr>
              <a:t>animate__animated</a:t>
            </a:r>
            <a:r>
              <a:rPr i="0" lang="es" sz="1350" u="none" cap="none" strike="noStrike">
                <a:solidFill>
                  <a:srgbClr val="231F20"/>
                </a:solidFill>
                <a:highlight>
                  <a:srgbClr val="FFFFFF"/>
                </a:highlight>
                <a:latin typeface="DM Sans"/>
                <a:ea typeface="DM Sans"/>
                <a:cs typeface="DM Sans"/>
                <a:sym typeface="DM Sans"/>
              </a:rPr>
              <a:t> a</a:t>
            </a:r>
            <a:r>
              <a:rPr lang="es" sz="1350">
                <a:solidFill>
                  <a:srgbClr val="231F20"/>
                </a:solidFill>
                <a:highlight>
                  <a:srgbClr val="FFFFFF"/>
                </a:highlight>
                <a:latin typeface="DM Sans"/>
                <a:ea typeface="DM Sans"/>
                <a:cs typeface="DM Sans"/>
                <a:sym typeface="DM Sans"/>
              </a:rPr>
              <a:t>l elemento</a:t>
            </a:r>
            <a:endParaRPr i="0" sz="1350" u="none" cap="none" strike="noStrike">
              <a:solidFill>
                <a:srgbClr val="000000"/>
              </a:solidFill>
              <a:latin typeface="DM Sans"/>
              <a:ea typeface="DM Sans"/>
              <a:cs typeface="DM Sans"/>
              <a:sym typeface="DM Sans"/>
            </a:endParaRPr>
          </a:p>
        </p:txBody>
      </p:sp>
      <p:sp>
        <p:nvSpPr>
          <p:cNvPr id="566" name="Google Shape;566;p72"/>
          <p:cNvSpPr txBox="1"/>
          <p:nvPr/>
        </p:nvSpPr>
        <p:spPr>
          <a:xfrm>
            <a:off x="4884725" y="2689600"/>
            <a:ext cx="38796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s" sz="1350" u="none" cap="none" strike="noStrike">
                <a:solidFill>
                  <a:srgbClr val="231F20"/>
                </a:solidFill>
                <a:highlight>
                  <a:srgbClr val="FFFFFF"/>
                </a:highlight>
                <a:latin typeface="DM Sans"/>
                <a:ea typeface="DM Sans"/>
                <a:cs typeface="DM Sans"/>
                <a:sym typeface="DM Sans"/>
              </a:rPr>
              <a:t>Eli</a:t>
            </a:r>
            <a:r>
              <a:rPr lang="es" sz="1350">
                <a:solidFill>
                  <a:srgbClr val="231F20"/>
                </a:solidFill>
                <a:highlight>
                  <a:srgbClr val="FFFFFF"/>
                </a:highlight>
                <a:latin typeface="DM Sans"/>
                <a:ea typeface="DM Sans"/>
                <a:cs typeface="DM Sans"/>
                <a:sym typeface="DM Sans"/>
              </a:rPr>
              <a:t>ge</a:t>
            </a:r>
            <a:r>
              <a:rPr i="0" lang="es" sz="1350" u="none" cap="none" strike="noStrike">
                <a:solidFill>
                  <a:srgbClr val="231F20"/>
                </a:solidFill>
                <a:highlight>
                  <a:srgbClr val="FFFFFF"/>
                </a:highlight>
                <a:latin typeface="DM Sans"/>
                <a:ea typeface="DM Sans"/>
                <a:cs typeface="DM Sans"/>
                <a:sym typeface="DM Sans"/>
              </a:rPr>
              <a:t> </a:t>
            </a:r>
            <a:r>
              <a:rPr lang="es" sz="1350">
                <a:solidFill>
                  <a:srgbClr val="231F20"/>
                </a:solidFill>
                <a:highlight>
                  <a:srgbClr val="FFFFFF"/>
                </a:highlight>
                <a:latin typeface="DM Sans"/>
                <a:ea typeface="DM Sans"/>
                <a:cs typeface="DM Sans"/>
                <a:sym typeface="DM Sans"/>
              </a:rPr>
              <a:t>la</a:t>
            </a:r>
            <a:r>
              <a:rPr i="0" lang="es" sz="1350" u="none" cap="none" strike="noStrike">
                <a:solidFill>
                  <a:srgbClr val="231F20"/>
                </a:solidFill>
                <a:highlight>
                  <a:srgbClr val="FFFFFF"/>
                </a:highlight>
                <a:latin typeface="DM Sans"/>
                <a:ea typeface="DM Sans"/>
                <a:cs typeface="DM Sans"/>
                <a:sym typeface="DM Sans"/>
              </a:rPr>
              <a:t> animación </a:t>
            </a:r>
            <a:r>
              <a:rPr lang="es" sz="1350">
                <a:solidFill>
                  <a:srgbClr val="231F20"/>
                </a:solidFill>
                <a:highlight>
                  <a:srgbClr val="FFFFFF"/>
                </a:highlight>
                <a:latin typeface="DM Sans"/>
                <a:ea typeface="DM Sans"/>
                <a:cs typeface="DM Sans"/>
                <a:sym typeface="DM Sans"/>
              </a:rPr>
              <a:t>en </a:t>
            </a:r>
            <a:r>
              <a:rPr lang="es" sz="1350" u="sng">
                <a:solidFill>
                  <a:schemeClr val="accent5"/>
                </a:solidFill>
                <a:highlight>
                  <a:schemeClr val="lt1"/>
                </a:highlight>
                <a:latin typeface="DM Sans"/>
                <a:ea typeface="DM Sans"/>
                <a:cs typeface="DM Sans"/>
                <a:sym typeface="DM Sans"/>
                <a:hlinkClick r:id="rId3">
                  <a:extLst>
                    <a:ext uri="{A12FA001-AC4F-418D-AE19-62706E023703}">
                      <ahyp:hlinkClr val="tx"/>
                    </a:ext>
                  </a:extLst>
                </a:hlinkClick>
              </a:rPr>
              <a:t>esta lista</a:t>
            </a:r>
            <a:r>
              <a:rPr lang="es" sz="1350">
                <a:solidFill>
                  <a:schemeClr val="dk1"/>
                </a:solidFill>
                <a:latin typeface="DM Sans"/>
                <a:ea typeface="DM Sans"/>
                <a:cs typeface="DM Sans"/>
                <a:sym typeface="DM Sans"/>
              </a:rPr>
              <a:t>. Agrega el prefijo animate__ y el nombre de la animación.</a:t>
            </a:r>
            <a:endParaRPr i="0" sz="1350" u="none" cap="none" strike="noStrike">
              <a:solidFill>
                <a:srgbClr val="231F20"/>
              </a:solidFill>
              <a:highlight>
                <a:srgbClr val="FFFFFF"/>
              </a:highlight>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cxnSp>
        <p:nvCxnSpPr>
          <p:cNvPr id="571" name="Google Shape;571;p73"/>
          <p:cNvCxnSpPr/>
          <p:nvPr/>
        </p:nvCxnSpPr>
        <p:spPr>
          <a:xfrm>
            <a:off x="2554150" y="1601250"/>
            <a:ext cx="4578300" cy="0"/>
          </a:xfrm>
          <a:prstGeom prst="straightConnector1">
            <a:avLst/>
          </a:prstGeom>
          <a:noFill/>
          <a:ln cap="flat" cmpd="sng" w="19050">
            <a:solidFill>
              <a:srgbClr val="DEFC52"/>
            </a:solidFill>
            <a:prstDash val="solid"/>
            <a:round/>
            <a:headEnd len="sm" w="sm" type="none"/>
            <a:tailEnd len="sm" w="sm" type="none"/>
          </a:ln>
        </p:spPr>
      </p:cxnSp>
      <p:sp>
        <p:nvSpPr>
          <p:cNvPr id="572" name="Google Shape;572;p73"/>
          <p:cNvSpPr/>
          <p:nvPr/>
        </p:nvSpPr>
        <p:spPr>
          <a:xfrm>
            <a:off x="2168650" y="1294200"/>
            <a:ext cx="614100" cy="614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3"/>
          <p:cNvSpPr/>
          <p:nvPr/>
        </p:nvSpPr>
        <p:spPr>
          <a:xfrm>
            <a:off x="6550955" y="1294200"/>
            <a:ext cx="614100" cy="614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74" name="Google Shape;574;p73"/>
          <p:cNvSpPr txBox="1"/>
          <p:nvPr/>
        </p:nvSpPr>
        <p:spPr>
          <a:xfrm>
            <a:off x="543175" y="2220200"/>
            <a:ext cx="3708300" cy="78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800"/>
              <a:buFont typeface="Arial"/>
              <a:buNone/>
            </a:pPr>
            <a:r>
              <a:rPr lang="es" sz="1350">
                <a:solidFill>
                  <a:srgbClr val="231F20"/>
                </a:solidFill>
                <a:highlight>
                  <a:schemeClr val="lt1"/>
                </a:highlight>
                <a:latin typeface="DM Sans"/>
                <a:ea typeface="DM Sans"/>
                <a:cs typeface="DM Sans"/>
                <a:sym typeface="DM Sans"/>
              </a:rPr>
              <a:t>A</a:t>
            </a:r>
            <a:r>
              <a:rPr lang="es" sz="1350">
                <a:solidFill>
                  <a:srgbClr val="231F20"/>
                </a:solidFill>
                <a:highlight>
                  <a:schemeClr val="lt1"/>
                </a:highlight>
                <a:latin typeface="DM Sans"/>
                <a:ea typeface="DM Sans"/>
                <a:cs typeface="DM Sans"/>
                <a:sym typeface="DM Sans"/>
              </a:rPr>
              <a:t>grega el enlace al </a:t>
            </a:r>
            <a:r>
              <a:rPr b="1" lang="es" sz="1350">
                <a:solidFill>
                  <a:srgbClr val="231F20"/>
                </a:solidFill>
                <a:highlight>
                  <a:schemeClr val="lt1"/>
                </a:highlight>
                <a:latin typeface="DM Sans"/>
                <a:ea typeface="DM Sans"/>
                <a:cs typeface="DM Sans"/>
                <a:sym typeface="DM Sans"/>
              </a:rPr>
              <a:t>CDN de la biblioteca de animación CSS</a:t>
            </a:r>
            <a:r>
              <a:rPr lang="es" sz="1350">
                <a:solidFill>
                  <a:srgbClr val="231F20"/>
                </a:solidFill>
                <a:highlight>
                  <a:schemeClr val="lt1"/>
                </a:highlight>
                <a:latin typeface="DM Sans"/>
                <a:ea typeface="DM Sans"/>
                <a:cs typeface="DM Sans"/>
                <a:sym typeface="DM Sans"/>
              </a:rPr>
              <a:t> (dentro de </a:t>
            </a:r>
            <a:r>
              <a:rPr lang="es" sz="1350">
                <a:solidFill>
                  <a:srgbClr val="231F20"/>
                </a:solidFill>
                <a:highlight>
                  <a:schemeClr val="accent6"/>
                </a:highlight>
                <a:latin typeface="DM Sans"/>
                <a:ea typeface="DM Sans"/>
                <a:cs typeface="DM Sans"/>
                <a:sym typeface="DM Sans"/>
              </a:rPr>
              <a:t>&lt;head&gt;</a:t>
            </a:r>
            <a:r>
              <a:rPr lang="es" sz="1350">
                <a:solidFill>
                  <a:srgbClr val="231F20"/>
                </a:solidFill>
                <a:highlight>
                  <a:schemeClr val="lt1"/>
                </a:highlight>
                <a:latin typeface="DM Sans"/>
                <a:ea typeface="DM Sans"/>
                <a:cs typeface="DM Sans"/>
                <a:sym typeface="DM Sans"/>
              </a:rPr>
              <a:t>).</a:t>
            </a:r>
            <a:endParaRPr sz="1350">
              <a:solidFill>
                <a:srgbClr val="231F20"/>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1" sz="1350">
              <a:solidFill>
                <a:srgbClr val="231F20"/>
              </a:solidFill>
              <a:highlight>
                <a:srgbClr val="FFFFFF"/>
              </a:highlight>
              <a:latin typeface="DM Sans"/>
              <a:ea typeface="DM Sans"/>
              <a:cs typeface="DM Sans"/>
              <a:sym typeface="DM Sans"/>
            </a:endParaRPr>
          </a:p>
        </p:txBody>
      </p:sp>
      <p:sp>
        <p:nvSpPr>
          <p:cNvPr id="575" name="Google Shape;575;p73"/>
          <p:cNvSpPr txBox="1"/>
          <p:nvPr/>
        </p:nvSpPr>
        <p:spPr>
          <a:xfrm flipH="1">
            <a:off x="2318050" y="1326300"/>
            <a:ext cx="315300" cy="54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1</a:t>
            </a:r>
            <a:endParaRPr i="0" sz="2400" u="none" cap="none" strike="noStrike">
              <a:solidFill>
                <a:srgbClr val="000000"/>
              </a:solidFill>
              <a:latin typeface="DM Sans"/>
              <a:ea typeface="DM Sans"/>
              <a:cs typeface="DM Sans"/>
              <a:sym typeface="DM Sans"/>
            </a:endParaRPr>
          </a:p>
        </p:txBody>
      </p:sp>
      <p:sp>
        <p:nvSpPr>
          <p:cNvPr id="576" name="Google Shape;576;p73"/>
          <p:cNvSpPr txBox="1"/>
          <p:nvPr/>
        </p:nvSpPr>
        <p:spPr>
          <a:xfrm>
            <a:off x="6700355" y="1326300"/>
            <a:ext cx="315300" cy="54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2</a:t>
            </a:r>
            <a:endParaRPr i="0" sz="2400" u="none" cap="none" strike="noStrike">
              <a:solidFill>
                <a:srgbClr val="000000"/>
              </a:solidFill>
              <a:latin typeface="DM Sans"/>
              <a:ea typeface="DM Sans"/>
              <a:cs typeface="DM Sans"/>
              <a:sym typeface="DM Sans"/>
            </a:endParaRPr>
          </a:p>
        </p:txBody>
      </p:sp>
      <p:sp>
        <p:nvSpPr>
          <p:cNvPr id="577" name="Google Shape;577;p73"/>
          <p:cNvSpPr txBox="1"/>
          <p:nvPr/>
        </p:nvSpPr>
        <p:spPr>
          <a:xfrm>
            <a:off x="630375" y="394575"/>
            <a:ext cx="72021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4000">
                <a:latin typeface="DM Sans"/>
                <a:ea typeface="DM Sans"/>
                <a:cs typeface="DM Sans"/>
                <a:sym typeface="DM Sans"/>
              </a:rPr>
              <a:t>AOS CSS </a:t>
            </a: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ómo la instalo?</a:t>
            </a:r>
            <a:endParaRPr b="1" sz="4000" u="none" cap="none" strike="noStrike">
              <a:solidFill>
                <a:srgbClr val="000000"/>
              </a:solidFill>
              <a:latin typeface="DM Sans"/>
              <a:ea typeface="DM Sans"/>
              <a:cs typeface="DM Sans"/>
              <a:sym typeface="DM Sans"/>
            </a:endParaRPr>
          </a:p>
        </p:txBody>
      </p:sp>
      <p:sp>
        <p:nvSpPr>
          <p:cNvPr id="578" name="Google Shape;578;p73"/>
          <p:cNvSpPr txBox="1"/>
          <p:nvPr/>
        </p:nvSpPr>
        <p:spPr>
          <a:xfrm>
            <a:off x="412625" y="3443425"/>
            <a:ext cx="3879600" cy="987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lang="es" sz="1300">
                <a:solidFill>
                  <a:srgbClr val="800000"/>
                </a:solidFill>
                <a:latin typeface="Consolas"/>
                <a:ea typeface="Consolas"/>
                <a:cs typeface="Consolas"/>
                <a:sym typeface="Consolas"/>
              </a:rPr>
              <a:t>&lt;link href="https://unpkg.com/aos@2.3.1/dist/aos.css" rel="stylesheet"&gt;</a:t>
            </a:r>
            <a:endParaRPr b="0" i="0" sz="13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nsolas"/>
              <a:ea typeface="Consolas"/>
              <a:cs typeface="Consolas"/>
              <a:sym typeface="Consolas"/>
            </a:endParaRPr>
          </a:p>
        </p:txBody>
      </p:sp>
      <p:sp>
        <p:nvSpPr>
          <p:cNvPr id="579" name="Google Shape;579;p73"/>
          <p:cNvSpPr txBox="1"/>
          <p:nvPr/>
        </p:nvSpPr>
        <p:spPr>
          <a:xfrm>
            <a:off x="4600325" y="3296875"/>
            <a:ext cx="4164000" cy="128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lang="es" sz="1300">
                <a:solidFill>
                  <a:srgbClr val="800000"/>
                </a:solidFill>
                <a:latin typeface="Consolas"/>
                <a:ea typeface="Consolas"/>
                <a:cs typeface="Consolas"/>
                <a:sym typeface="Consolas"/>
              </a:rPr>
              <a:t>&lt;script src="https://unpkg.com/aos@2.3.1/dist/aos.js"&gt;&lt;/script&gt;</a:t>
            </a:r>
            <a:endParaRPr sz="13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&lt;script&gt; AOS.init();&lt;/script&gt;</a:t>
            </a:r>
            <a:endParaRPr sz="13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sz="1300">
              <a:solidFill>
                <a:srgbClr val="800000"/>
              </a:solidFill>
              <a:latin typeface="Consolas"/>
              <a:ea typeface="Consolas"/>
              <a:cs typeface="Consolas"/>
              <a:sym typeface="Consolas"/>
            </a:endParaRPr>
          </a:p>
        </p:txBody>
      </p:sp>
      <p:sp>
        <p:nvSpPr>
          <p:cNvPr id="580" name="Google Shape;580;p73"/>
          <p:cNvSpPr txBox="1"/>
          <p:nvPr/>
        </p:nvSpPr>
        <p:spPr>
          <a:xfrm>
            <a:off x="4884725" y="2181000"/>
            <a:ext cx="3879600" cy="78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800"/>
              <a:buFont typeface="Arial"/>
              <a:buNone/>
            </a:pPr>
            <a:r>
              <a:rPr lang="es" sz="1350">
                <a:solidFill>
                  <a:srgbClr val="231F20"/>
                </a:solidFill>
                <a:highlight>
                  <a:schemeClr val="lt1"/>
                </a:highlight>
                <a:latin typeface="DM Sans"/>
                <a:ea typeface="DM Sans"/>
                <a:cs typeface="DM Sans"/>
                <a:sym typeface="DM Sans"/>
              </a:rPr>
              <a:t>Agrega el enlace al </a:t>
            </a:r>
            <a:r>
              <a:rPr b="1" lang="es" sz="1350">
                <a:solidFill>
                  <a:srgbClr val="231F20"/>
                </a:solidFill>
                <a:highlight>
                  <a:schemeClr val="lt1"/>
                </a:highlight>
                <a:latin typeface="DM Sans"/>
                <a:ea typeface="DM Sans"/>
                <a:cs typeface="DM Sans"/>
                <a:sym typeface="DM Sans"/>
              </a:rPr>
              <a:t>CDN del script JS</a:t>
            </a:r>
            <a:r>
              <a:rPr lang="es" sz="1350">
                <a:solidFill>
                  <a:srgbClr val="231F20"/>
                </a:solidFill>
                <a:highlight>
                  <a:schemeClr val="lt1"/>
                </a:highlight>
                <a:latin typeface="DM Sans"/>
                <a:ea typeface="DM Sans"/>
                <a:cs typeface="DM Sans"/>
                <a:sym typeface="DM Sans"/>
              </a:rPr>
              <a:t> (justo antes de </a:t>
            </a:r>
            <a:r>
              <a:rPr lang="es" sz="1350">
                <a:solidFill>
                  <a:srgbClr val="231F20"/>
                </a:solidFill>
                <a:highlight>
                  <a:schemeClr val="accent6"/>
                </a:highlight>
                <a:latin typeface="DM Sans"/>
                <a:ea typeface="DM Sans"/>
                <a:cs typeface="DM Sans"/>
                <a:sym typeface="DM Sans"/>
              </a:rPr>
              <a:t>&lt;/body&gt;</a:t>
            </a:r>
            <a:r>
              <a:rPr lang="es" sz="1350">
                <a:solidFill>
                  <a:srgbClr val="231F20"/>
                </a:solidFill>
                <a:highlight>
                  <a:schemeClr val="lt1"/>
                </a:highlight>
                <a:latin typeface="DM Sans"/>
                <a:ea typeface="DM Sans"/>
                <a:cs typeface="DM Sans"/>
                <a:sym typeface="DM Sans"/>
              </a:rPr>
              <a:t>), y la </a:t>
            </a:r>
            <a:r>
              <a:rPr b="1" lang="es" sz="1350">
                <a:solidFill>
                  <a:srgbClr val="231F20"/>
                </a:solidFill>
                <a:highlight>
                  <a:schemeClr val="lt1"/>
                </a:highlight>
                <a:latin typeface="DM Sans"/>
                <a:ea typeface="DM Sans"/>
                <a:cs typeface="DM Sans"/>
                <a:sym typeface="DM Sans"/>
              </a:rPr>
              <a:t>etiqueta script con la inicialización</a:t>
            </a:r>
            <a:endParaRPr b="1" i="0" sz="1350" u="none" cap="none" strike="noStrike">
              <a:solidFill>
                <a:srgbClr val="231F20"/>
              </a:solidFill>
              <a:highlight>
                <a:srgbClr val="FFFFFF"/>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05" name="Google Shape;105;p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06" name="Google Shape;106;p20"/>
          <p:cNvCxnSpPr/>
          <p:nvPr/>
        </p:nvCxnSpPr>
        <p:spPr>
          <a:xfrm>
            <a:off x="1353025" y="1775166"/>
            <a:ext cx="0" cy="684600"/>
          </a:xfrm>
          <a:prstGeom prst="straightConnector1">
            <a:avLst/>
          </a:prstGeom>
          <a:noFill/>
          <a:ln cap="flat" cmpd="sng" w="9525">
            <a:solidFill>
              <a:srgbClr val="CCCCCC"/>
            </a:solidFill>
            <a:prstDash val="solid"/>
            <a:round/>
            <a:headEnd len="med" w="med" type="oval"/>
            <a:tailEnd len="med" w="med" type="oval"/>
          </a:ln>
        </p:spPr>
      </p:cxnSp>
      <p:sp>
        <p:nvSpPr>
          <p:cNvPr id="107" name="Google Shape;107;p2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FFFFFF"/>
                </a:solidFill>
                <a:latin typeface="DM Sans"/>
                <a:ea typeface="DM Sans"/>
                <a:cs typeface="DM Sans"/>
                <a:sym typeface="DM Sans"/>
              </a:rPr>
              <a:t>Gradientes</a:t>
            </a:r>
            <a:endParaRPr i="0" sz="1100" u="none" cap="none" strike="noStrike">
              <a:solidFill>
                <a:srgbClr val="FFFFFF"/>
              </a:solidFill>
              <a:latin typeface="DM Sans"/>
              <a:ea typeface="DM Sans"/>
              <a:cs typeface="DM Sans"/>
              <a:sym typeface="DM Sans"/>
            </a:endParaRPr>
          </a:p>
        </p:txBody>
      </p:sp>
      <p:sp>
        <p:nvSpPr>
          <p:cNvPr id="108" name="Google Shape;108;p20"/>
          <p:cNvSpPr/>
          <p:nvPr/>
        </p:nvSpPr>
        <p:spPr>
          <a:xfrm>
            <a:off x="618500" y="24795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FFFFFF"/>
                </a:solidFill>
                <a:latin typeface="DM Sans"/>
                <a:ea typeface="DM Sans"/>
                <a:cs typeface="DM Sans"/>
                <a:sym typeface="DM Sans"/>
              </a:rPr>
              <a:t>Transformaciones </a:t>
            </a:r>
            <a:endParaRPr i="0" sz="1100" u="none" cap="none" strike="noStrike">
              <a:solidFill>
                <a:srgbClr val="FFFFFF"/>
              </a:solidFill>
              <a:latin typeface="DM Sans"/>
              <a:ea typeface="DM Sans"/>
              <a:cs typeface="DM Sans"/>
              <a:sym typeface="DM Sans"/>
            </a:endParaRPr>
          </a:p>
        </p:txBody>
      </p:sp>
      <p:cxnSp>
        <p:nvCxnSpPr>
          <p:cNvPr id="109" name="Google Shape;109;p20"/>
          <p:cNvCxnSpPr/>
          <p:nvPr/>
        </p:nvCxnSpPr>
        <p:spPr>
          <a:xfrm>
            <a:off x="2081300" y="2740638"/>
            <a:ext cx="958200" cy="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0"/>
          <p:cNvSpPr/>
          <p:nvPr/>
        </p:nvSpPr>
        <p:spPr>
          <a:xfrm>
            <a:off x="3017100" y="2591449"/>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222222"/>
                </a:solidFill>
                <a:latin typeface="DM Sans"/>
                <a:ea typeface="DM Sans"/>
                <a:cs typeface="DM Sans"/>
                <a:sym typeface="DM Sans"/>
              </a:rPr>
              <a:t>¿Qué es una transformación?</a:t>
            </a:r>
            <a:endParaRPr i="0" sz="1100" u="none" cap="none" strike="noStrike">
              <a:solidFill>
                <a:srgbClr val="222222"/>
              </a:solidFill>
              <a:latin typeface="DM Sans"/>
              <a:ea typeface="DM Sans"/>
              <a:cs typeface="DM Sans"/>
              <a:sym typeface="DM Sans"/>
            </a:endParaRPr>
          </a:p>
        </p:txBody>
      </p:sp>
      <p:cxnSp>
        <p:nvCxnSpPr>
          <p:cNvPr id="111" name="Google Shape;111;p20"/>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12" name="Google Shape;112;p20"/>
          <p:cNvSpPr/>
          <p:nvPr/>
        </p:nvSpPr>
        <p:spPr>
          <a:xfrm>
            <a:off x="3007208" y="1305384"/>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222222"/>
                </a:solidFill>
                <a:latin typeface="DM Sans"/>
                <a:ea typeface="DM Sans"/>
                <a:cs typeface="DM Sans"/>
                <a:sym typeface="DM Sans"/>
              </a:rPr>
              <a:t>Ejes</a:t>
            </a:r>
            <a:endParaRPr i="0" sz="1100" u="none" cap="none" strike="noStrike">
              <a:solidFill>
                <a:srgbClr val="222222"/>
              </a:solidFill>
              <a:latin typeface="DM Sans"/>
              <a:ea typeface="DM Sans"/>
              <a:cs typeface="DM Sans"/>
              <a:sym typeface="DM Sans"/>
            </a:endParaRPr>
          </a:p>
        </p:txBody>
      </p:sp>
      <p:cxnSp>
        <p:nvCxnSpPr>
          <p:cNvPr id="113" name="Google Shape;113;p20"/>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20"/>
          <p:cNvSpPr/>
          <p:nvPr/>
        </p:nvSpPr>
        <p:spPr>
          <a:xfrm>
            <a:off x="3007208" y="1696753"/>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son? </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0"/>
          <p:cNvCxnSpPr/>
          <p:nvPr/>
        </p:nvCxnSpPr>
        <p:spPr>
          <a:xfrm>
            <a:off x="4378700" y="185362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20"/>
          <p:cNvSpPr/>
          <p:nvPr/>
        </p:nvSpPr>
        <p:spPr>
          <a:xfrm>
            <a:off x="5314508" y="1696746"/>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Gradiente lineal</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20"/>
          <p:cNvCxnSpPr/>
          <p:nvPr/>
        </p:nvCxnSpPr>
        <p:spPr>
          <a:xfrm>
            <a:off x="4464714" y="184620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8" name="Google Shape;118;p20"/>
          <p:cNvSpPr/>
          <p:nvPr/>
        </p:nvSpPr>
        <p:spPr>
          <a:xfrm>
            <a:off x="5314508" y="2088116"/>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Gradiente radial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0"/>
          <p:cNvCxnSpPr/>
          <p:nvPr/>
        </p:nvCxnSpPr>
        <p:spPr>
          <a:xfrm>
            <a:off x="1379575" y="3101716"/>
            <a:ext cx="0" cy="332700"/>
          </a:xfrm>
          <a:prstGeom prst="straightConnector1">
            <a:avLst/>
          </a:prstGeom>
          <a:noFill/>
          <a:ln cap="flat" cmpd="sng" w="9525">
            <a:solidFill>
              <a:srgbClr val="CCCCCC"/>
            </a:solidFill>
            <a:prstDash val="solid"/>
            <a:round/>
            <a:headEnd len="med" w="med" type="oval"/>
            <a:tailEnd len="med" w="med" type="oval"/>
          </a:ln>
        </p:spPr>
      </p:cxnSp>
      <p:sp>
        <p:nvSpPr>
          <p:cNvPr id="120" name="Google Shape;120;p20"/>
          <p:cNvSpPr/>
          <p:nvPr/>
        </p:nvSpPr>
        <p:spPr>
          <a:xfrm>
            <a:off x="636975" y="345420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rgbClr val="FFFFFF"/>
                </a:solidFill>
                <a:latin typeface="DM Sans"/>
                <a:ea typeface="DM Sans"/>
                <a:cs typeface="DM Sans"/>
                <a:sym typeface="DM Sans"/>
              </a:rPr>
              <a:t>Animaciones</a:t>
            </a:r>
            <a:endParaRPr i="0" sz="1100" u="none" cap="none" strike="noStrike">
              <a:solidFill>
                <a:srgbClr val="FFFFFF"/>
              </a:solidFill>
              <a:latin typeface="DM Sans"/>
              <a:ea typeface="DM Sans"/>
              <a:cs typeface="DM Sans"/>
              <a:sym typeface="DM Sans"/>
            </a:endParaRPr>
          </a:p>
        </p:txBody>
      </p:sp>
      <p:cxnSp>
        <p:nvCxnSpPr>
          <p:cNvPr id="121" name="Google Shape;121;p20"/>
          <p:cNvCxnSpPr/>
          <p:nvPr/>
        </p:nvCxnSpPr>
        <p:spPr>
          <a:xfrm>
            <a:off x="2089875" y="3731088"/>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0"/>
          <p:cNvSpPr/>
          <p:nvPr/>
        </p:nvSpPr>
        <p:spPr>
          <a:xfrm>
            <a:off x="3025675" y="3581899"/>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una animación?</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0"/>
          <p:cNvCxnSpPr/>
          <p:nvPr/>
        </p:nvCxnSpPr>
        <p:spPr>
          <a:xfrm>
            <a:off x="4412750" y="373110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0"/>
          <p:cNvCxnSpPr/>
          <p:nvPr/>
        </p:nvCxnSpPr>
        <p:spPr>
          <a:xfrm flipH="1" rot="10800000">
            <a:off x="4405252" y="3342305"/>
            <a:ext cx="985500" cy="388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0"/>
          <p:cNvSpPr/>
          <p:nvPr/>
        </p:nvSpPr>
        <p:spPr>
          <a:xfrm>
            <a:off x="5397225" y="3123600"/>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Animaciones con texto</a:t>
            </a:r>
            <a:endParaRPr b="0" i="0" sz="1100" u="none" cap="none" strike="noStrike">
              <a:solidFill>
                <a:srgbClr val="222222"/>
              </a:solidFill>
              <a:latin typeface="Helvetica Neue"/>
              <a:ea typeface="Helvetica Neue"/>
              <a:cs typeface="Helvetica Neue"/>
              <a:sym typeface="Helvetica Neue"/>
            </a:endParaRPr>
          </a:p>
        </p:txBody>
      </p:sp>
      <p:sp>
        <p:nvSpPr>
          <p:cNvPr id="126" name="Google Shape;126;p20"/>
          <p:cNvSpPr/>
          <p:nvPr/>
        </p:nvSpPr>
        <p:spPr>
          <a:xfrm>
            <a:off x="5397225" y="3590100"/>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Animaciones con imagen</a:t>
            </a:r>
            <a:endParaRPr b="0" i="0" sz="1100" u="none" cap="none" strike="noStrike">
              <a:solidFill>
                <a:srgbClr val="222222"/>
              </a:solidFill>
              <a:latin typeface="Helvetica Neue"/>
              <a:ea typeface="Helvetica Neue"/>
              <a:cs typeface="Helvetica Neue"/>
              <a:sym typeface="Helvetica Neue"/>
            </a:endParaRPr>
          </a:p>
        </p:txBody>
      </p:sp>
      <p:cxnSp>
        <p:nvCxnSpPr>
          <p:cNvPr id="127" name="Google Shape;127;p20"/>
          <p:cNvCxnSpPr/>
          <p:nvPr/>
        </p:nvCxnSpPr>
        <p:spPr>
          <a:xfrm>
            <a:off x="1319525" y="4076366"/>
            <a:ext cx="0" cy="332700"/>
          </a:xfrm>
          <a:prstGeom prst="straightConnector1">
            <a:avLst/>
          </a:prstGeom>
          <a:noFill/>
          <a:ln cap="flat" cmpd="sng" w="9525">
            <a:solidFill>
              <a:srgbClr val="CCCCCC"/>
            </a:solidFill>
            <a:prstDash val="solid"/>
            <a:round/>
            <a:headEnd len="med" w="med" type="oval"/>
            <a:tailEnd len="med" w="med" type="oval"/>
          </a:ln>
        </p:spPr>
      </p:cxnSp>
      <p:sp>
        <p:nvSpPr>
          <p:cNvPr id="128" name="Google Shape;128;p20"/>
          <p:cNvSpPr/>
          <p:nvPr/>
        </p:nvSpPr>
        <p:spPr>
          <a:xfrm>
            <a:off x="576925" y="4428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DM Sans"/>
                <a:ea typeface="DM Sans"/>
                <a:cs typeface="DM Sans"/>
                <a:sym typeface="DM Sans"/>
              </a:rPr>
              <a:t>Librerías de a</a:t>
            </a:r>
            <a:r>
              <a:rPr i="0" lang="es" sz="1100" u="none" cap="none" strike="noStrike">
                <a:solidFill>
                  <a:srgbClr val="FFFFFF"/>
                </a:solidFill>
                <a:latin typeface="DM Sans"/>
                <a:ea typeface="DM Sans"/>
                <a:cs typeface="DM Sans"/>
                <a:sym typeface="DM Sans"/>
              </a:rPr>
              <a:t>nimaciones</a:t>
            </a:r>
            <a:endParaRPr i="0" sz="1100" u="none" cap="none" strike="noStrike">
              <a:solidFill>
                <a:srgbClr val="FFFFFF"/>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4"/>
          <p:cNvSpPr txBox="1"/>
          <p:nvPr/>
        </p:nvSpPr>
        <p:spPr>
          <a:xfrm>
            <a:off x="297475" y="1514600"/>
            <a:ext cx="81120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rgbClr val="231F20"/>
                </a:solidFill>
                <a:highlight>
                  <a:srgbClr val="FFFFFF"/>
                </a:highlight>
                <a:latin typeface="DM Sans"/>
                <a:ea typeface="DM Sans"/>
                <a:cs typeface="DM Sans"/>
                <a:sym typeface="DM Sans"/>
              </a:rPr>
              <a:t>Elige la animación que quieres utilizar, y agrega el atributo </a:t>
            </a:r>
            <a:r>
              <a:rPr i="1" lang="es" sz="1350">
                <a:solidFill>
                  <a:srgbClr val="231F20"/>
                </a:solidFill>
                <a:highlight>
                  <a:srgbClr val="EAFF6A"/>
                </a:highlight>
                <a:latin typeface="DM Sans"/>
                <a:ea typeface="DM Sans"/>
                <a:cs typeface="DM Sans"/>
                <a:sym typeface="DM Sans"/>
              </a:rPr>
              <a:t>data-aos</a:t>
            </a:r>
            <a:r>
              <a:rPr lang="es" sz="1350">
                <a:solidFill>
                  <a:srgbClr val="231F20"/>
                </a:solidFill>
                <a:highlight>
                  <a:srgbClr val="FFFFFF"/>
                </a:highlight>
                <a:latin typeface="DM Sans"/>
                <a:ea typeface="DM Sans"/>
                <a:cs typeface="DM Sans"/>
                <a:sym typeface="DM Sans"/>
              </a:rPr>
              <a:t> con el valor correspondiente, dentro del elemento html a animar. Puedes ver la lista completa de animaciones en el </a:t>
            </a:r>
            <a:r>
              <a:rPr lang="es" sz="1350" u="sng">
                <a:solidFill>
                  <a:schemeClr val="hlink"/>
                </a:solidFill>
                <a:highlight>
                  <a:srgbClr val="FFFFFF"/>
                </a:highlight>
                <a:latin typeface="DM Sans"/>
                <a:ea typeface="DM Sans"/>
                <a:cs typeface="DM Sans"/>
                <a:sym typeface="DM Sans"/>
                <a:hlinkClick r:id="rId3"/>
              </a:rPr>
              <a:t>sitio web</a:t>
            </a:r>
            <a:endParaRPr i="0" sz="1350" u="none" cap="none" strike="noStrike">
              <a:solidFill>
                <a:srgbClr val="231F20"/>
              </a:solidFill>
              <a:highlight>
                <a:srgbClr val="FFFFFF"/>
              </a:highlight>
              <a:latin typeface="DM Sans"/>
              <a:ea typeface="DM Sans"/>
              <a:cs typeface="DM Sans"/>
              <a:sym typeface="DM Sans"/>
            </a:endParaRPr>
          </a:p>
        </p:txBody>
      </p:sp>
      <p:sp>
        <p:nvSpPr>
          <p:cNvPr id="586" name="Google Shape;586;p74"/>
          <p:cNvSpPr txBox="1"/>
          <p:nvPr/>
        </p:nvSpPr>
        <p:spPr>
          <a:xfrm>
            <a:off x="530675" y="394575"/>
            <a:ext cx="78183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1100"/>
              <a:buFont typeface="Arial"/>
              <a:buNone/>
            </a:pPr>
            <a:r>
              <a:rPr b="1" lang="es" sz="4000">
                <a:latin typeface="DM Sans"/>
                <a:ea typeface="DM Sans"/>
                <a:cs typeface="DM Sans"/>
                <a:sym typeface="DM Sans"/>
              </a:rPr>
              <a:t>AOS CSS </a:t>
            </a: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ómo la uso</a:t>
            </a:r>
            <a:r>
              <a:rPr b="1" lang="es" sz="4000" u="none" cap="none" strike="noStrike">
                <a:solidFill>
                  <a:srgbClr val="000000"/>
                </a:solidFill>
                <a:latin typeface="DM Sans"/>
                <a:ea typeface="DM Sans"/>
                <a:cs typeface="DM Sans"/>
                <a:sym typeface="DM Sans"/>
              </a:rPr>
              <a:t>?</a:t>
            </a:r>
            <a:endParaRPr b="1" sz="4000" u="none" cap="none" strike="noStrike">
              <a:solidFill>
                <a:srgbClr val="000000"/>
              </a:solidFill>
              <a:latin typeface="DM Sans"/>
              <a:ea typeface="DM Sans"/>
              <a:cs typeface="DM Sans"/>
              <a:sym typeface="DM Sans"/>
            </a:endParaRPr>
          </a:p>
        </p:txBody>
      </p:sp>
      <p:sp>
        <p:nvSpPr>
          <p:cNvPr id="587" name="Google Shape;587;p74"/>
          <p:cNvSpPr txBox="1"/>
          <p:nvPr/>
        </p:nvSpPr>
        <p:spPr>
          <a:xfrm>
            <a:off x="3050250" y="2280675"/>
            <a:ext cx="3043500" cy="1066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&lt;div</a:t>
            </a: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data-aos</a:t>
            </a:r>
            <a:r>
              <a:rPr lang="es" sz="1300">
                <a:solidFill>
                  <a:schemeClr val="dk1"/>
                </a:solidFill>
                <a:latin typeface="Consolas"/>
                <a:ea typeface="Consolas"/>
                <a:cs typeface="Consolas"/>
                <a:sym typeface="Consolas"/>
              </a:rPr>
              <a:t>=</a:t>
            </a:r>
            <a:r>
              <a:rPr lang="es" sz="1300">
                <a:solidFill>
                  <a:srgbClr val="0000FF"/>
                </a:solidFill>
                <a:latin typeface="Consolas"/>
                <a:ea typeface="Consolas"/>
                <a:cs typeface="Consolas"/>
                <a:sym typeface="Consolas"/>
              </a:rPr>
              <a:t>"fade-right"</a:t>
            </a:r>
            <a:r>
              <a:rPr lang="es" sz="1300">
                <a:solidFill>
                  <a:srgbClr val="800000"/>
                </a:solidFill>
                <a:latin typeface="Consolas"/>
                <a:ea typeface="Consolas"/>
                <a:cs typeface="Consolas"/>
                <a:sym typeface="Consolas"/>
              </a:rPr>
              <a:t>&gt;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chemeClr val="dk1"/>
                </a:solidFill>
                <a:latin typeface="Consolas"/>
                <a:ea typeface="Consolas"/>
                <a:cs typeface="Consolas"/>
                <a:sym typeface="Consolas"/>
              </a:rPr>
              <a:t>   Contenido para animar aquí</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s" sz="1300">
                <a:solidFill>
                  <a:srgbClr val="800000"/>
                </a:solidFill>
                <a:latin typeface="Consolas"/>
                <a:ea typeface="Consolas"/>
                <a:cs typeface="Consolas"/>
                <a:sym typeface="Consolas"/>
              </a:rPr>
              <a:t>&lt;/div&gt;</a:t>
            </a:r>
            <a:endParaRPr sz="1300">
              <a:solidFill>
                <a:srgbClr val="800000"/>
              </a:solidFill>
              <a:latin typeface="Consolas"/>
              <a:ea typeface="Consolas"/>
              <a:cs typeface="Consolas"/>
              <a:sym typeface="Consolas"/>
            </a:endParaRPr>
          </a:p>
          <a:p>
            <a:pPr indent="0" lvl="0" marL="0" marR="0" rtl="0" algn="ctr">
              <a:lnSpc>
                <a:spcPct val="150000"/>
              </a:lnSpc>
              <a:spcBef>
                <a:spcPts val="0"/>
              </a:spcBef>
              <a:spcAft>
                <a:spcPts val="0"/>
              </a:spcAft>
              <a:buClr>
                <a:srgbClr val="000000"/>
              </a:buClr>
              <a:buSzPts val="1100"/>
              <a:buFont typeface="Arial"/>
              <a:buNone/>
            </a:pPr>
            <a:r>
              <a:t/>
            </a:r>
            <a:endParaRPr sz="1300">
              <a:solidFill>
                <a:srgbClr val="8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75"/>
          <p:cNvGrpSpPr/>
          <p:nvPr/>
        </p:nvGrpSpPr>
        <p:grpSpPr>
          <a:xfrm>
            <a:off x="4202551" y="905623"/>
            <a:ext cx="738900" cy="738900"/>
            <a:chOff x="7208351" y="2467173"/>
            <a:chExt cx="738900" cy="738900"/>
          </a:xfrm>
        </p:grpSpPr>
        <p:sp>
          <p:nvSpPr>
            <p:cNvPr id="593" name="Google Shape;593;p7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7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95" name="Google Shape;595;p75"/>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Tercera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596" name="Google Shape;596;p75"/>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tercera parte del Proyecto Final,  que </a:t>
            </a:r>
            <a:r>
              <a:rPr lang="es" sz="2000">
                <a:solidFill>
                  <a:srgbClr val="EAFF6A"/>
                </a:solidFill>
                <a:latin typeface="DM Sans"/>
                <a:ea typeface="DM Sans"/>
                <a:cs typeface="DM Sans"/>
                <a:sym typeface="DM Sans"/>
              </a:rPr>
              <a:t>nuclea temas vistos entre las clases 6 y 8. </a:t>
            </a:r>
            <a:endParaRPr sz="2000">
              <a:solidFill>
                <a:srgbClr val="EAFF6A"/>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77"/>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607" name="Google Shape;607;p77"/>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608" name="Google Shape;608;p77"/>
          <p:cNvSpPr txBox="1"/>
          <p:nvPr/>
        </p:nvSpPr>
        <p:spPr>
          <a:xfrm>
            <a:off x="3641425" y="2021600"/>
            <a:ext cx="4987200" cy="17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609" name="Google Shape;609;p77"/>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610" name="Google Shape;610;p77"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16" name="Google Shape;616;p78"/>
          <p:cNvSpPr txBox="1"/>
          <p:nvPr/>
        </p:nvSpPr>
        <p:spPr>
          <a:xfrm>
            <a:off x="2109143" y="2502363"/>
            <a:ext cx="4925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Crear gradientes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Agregar transformaciones a objetos.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Agregar transiciones a elementos.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Crear animaciones con CSS.</a:t>
            </a:r>
            <a:endParaRPr sz="135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9"/>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¿Sabías que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rgbClr val="EAFF6A"/>
                </a:solidFill>
                <a:latin typeface="DM Sans"/>
                <a:ea typeface="DM Sans"/>
                <a:cs typeface="DM Sans"/>
                <a:sym typeface="DM Sans"/>
              </a:rPr>
              <a:t>premiamos a nuestros estudiantes</a:t>
            </a:r>
            <a:r>
              <a:rPr b="1" lang="es" sz="3000">
                <a:solidFill>
                  <a:schemeClr val="lt1"/>
                </a:solidFill>
                <a:latin typeface="DM Sans"/>
                <a:ea typeface="DM Sans"/>
                <a:cs typeface="DM Sans"/>
                <a:sym typeface="DM Sans"/>
              </a:rPr>
              <a:t> </a:t>
            </a:r>
            <a:endParaRPr b="1" sz="3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rPr b="1" lang="es" sz="3000">
                <a:solidFill>
                  <a:schemeClr val="lt1"/>
                </a:solidFill>
                <a:latin typeface="DM Sans"/>
                <a:ea typeface="DM Sans"/>
                <a:cs typeface="DM Sans"/>
                <a:sym typeface="DM Sans"/>
              </a:rPr>
              <a:t>por su dedicación? </a:t>
            </a:r>
            <a:endParaRPr b="1" sz="3000">
              <a:solidFill>
                <a:schemeClr val="lt1"/>
              </a:solidFill>
              <a:latin typeface="DM Sans"/>
              <a:ea typeface="DM Sans"/>
              <a:cs typeface="DM Sans"/>
              <a:sym typeface="DM Sans"/>
            </a:endParaRPr>
          </a:p>
        </p:txBody>
      </p:sp>
      <p:sp>
        <p:nvSpPr>
          <p:cNvPr id="623" name="Google Shape;623;p79"/>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lt1"/>
                </a:solidFill>
                <a:latin typeface="DM Sans"/>
                <a:ea typeface="DM Sans"/>
                <a:cs typeface="DM Sans"/>
                <a:sym typeface="DM Sans"/>
              </a:rPr>
              <a:t>Conoce los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beneficios</a:t>
            </a:r>
            <a:r>
              <a:rPr lang="es" sz="1350">
                <a:solidFill>
                  <a:schemeClr val="lt1"/>
                </a:solidFill>
                <a:latin typeface="DM Sans"/>
                <a:ea typeface="DM Sans"/>
                <a:cs typeface="DM Sans"/>
                <a:sym typeface="DM Sans"/>
              </a:rPr>
              <a:t> del </a:t>
            </a:r>
            <a:r>
              <a:rPr b="1" lang="es" sz="1350">
                <a:solidFill>
                  <a:schemeClr val="lt1"/>
                </a:solidFill>
                <a:latin typeface="DM Sans"/>
                <a:ea typeface="DM Sans"/>
                <a:cs typeface="DM Sans"/>
                <a:sym typeface="DM Sans"/>
              </a:rPr>
              <a:t>Top 10</a:t>
            </a:r>
            <a:endParaRPr b="1" sz="135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629" name="Google Shape;629;p8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¡30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08 - Parte I</a:t>
            </a:r>
            <a:endParaRPr b="0" i="0" sz="1400" u="none" cap="none" strike="noStrike">
              <a:solidFill>
                <a:srgbClr val="000000"/>
              </a:solidFill>
              <a:latin typeface="DM Sans"/>
              <a:ea typeface="DM Sans"/>
              <a:cs typeface="DM Sans"/>
              <a:sym typeface="DM Sans"/>
            </a:endParaRPr>
          </a:p>
        </p:txBody>
      </p:sp>
      <p:sp>
        <p:nvSpPr>
          <p:cNvPr id="635" name="Google Shape;635;p8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36" name="Google Shape;636;p81"/>
          <p:cNvSpPr txBox="1"/>
          <p:nvPr/>
        </p:nvSpPr>
        <p:spPr>
          <a:xfrm>
            <a:off x="465275" y="1788450"/>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Gradiente: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Los gradientes en CSS son fondos en degradé, de dos tipos: lineales (linear-gradient) y radiales (radial-gradient).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Transformación: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modificación de la forma en que se muestra un elemento. Todo elemento transformado por CSS cambia la forma en que se ve, pero no el lugar que ocupa.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Transición: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Con la propiedad transition, es posible lograr que al pasar el mouse por el elemento, el mismo “haga una animación”, pase de un grupo de propiedades a otro. </a:t>
            </a:r>
            <a:endParaRPr sz="1350">
              <a:solidFill>
                <a:schemeClr val="dk1"/>
              </a:solidFill>
              <a:latin typeface="DM Sans"/>
              <a:ea typeface="DM Sans"/>
              <a:cs typeface="DM Sans"/>
              <a:sym typeface="DM Sans"/>
            </a:endParaRPr>
          </a:p>
        </p:txBody>
      </p:sp>
      <p:sp>
        <p:nvSpPr>
          <p:cNvPr id="637" name="Google Shape;637;p81"/>
          <p:cNvSpPr txBox="1"/>
          <p:nvPr/>
        </p:nvSpPr>
        <p:spPr>
          <a:xfrm>
            <a:off x="4519500" y="1788450"/>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Animación: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Una animación es un efecto que se repite en bucle (en loop) tantas veces como se quiera.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 la unión de dos partes:  por un lado, una línea de tiempo (llamada keyframe) con la información de los cambios; por otro, aplicar ese keyframe a un elemento que será el que se verá animado.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Librerías de animación: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hojas de estilos y JS externas que permiten aplicar animaciones complejas usando sólo clases y atributos.</a:t>
            </a:r>
            <a:endParaRPr sz="135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643" name="Google Shape;643;p82"/>
          <p:cNvPicPr preferRelativeResize="0"/>
          <p:nvPr/>
        </p:nvPicPr>
        <p:blipFill rotWithShape="1">
          <a:blip r:embed="rId3">
            <a:alphaModFix/>
          </a:blip>
          <a:srcRect b="0" l="0" r="0" t="0"/>
          <a:stretch/>
        </p:blipFill>
        <p:spPr>
          <a:xfrm>
            <a:off x="2128338" y="1667576"/>
            <a:ext cx="196975" cy="196975"/>
          </a:xfrm>
          <a:prstGeom prst="rect">
            <a:avLst/>
          </a:prstGeom>
          <a:noFill/>
          <a:ln>
            <a:noFill/>
          </a:ln>
        </p:spPr>
      </p:pic>
      <p:pic>
        <p:nvPicPr>
          <p:cNvPr id="644" name="Google Shape;644;p82"/>
          <p:cNvPicPr preferRelativeResize="0"/>
          <p:nvPr/>
        </p:nvPicPr>
        <p:blipFill rotWithShape="1">
          <a:blip r:embed="rId3">
            <a:alphaModFix/>
          </a:blip>
          <a:srcRect b="0" l="0" r="0" t="0"/>
          <a:stretch/>
        </p:blipFill>
        <p:spPr>
          <a:xfrm>
            <a:off x="2128338" y="2395913"/>
            <a:ext cx="196975" cy="196975"/>
          </a:xfrm>
          <a:prstGeom prst="rect">
            <a:avLst/>
          </a:prstGeom>
          <a:noFill/>
          <a:ln>
            <a:noFill/>
          </a:ln>
        </p:spPr>
      </p:pic>
      <p:sp>
        <p:nvSpPr>
          <p:cNvPr id="645" name="Google Shape;645;p82"/>
          <p:cNvSpPr txBox="1"/>
          <p:nvPr/>
        </p:nvSpPr>
        <p:spPr>
          <a:xfrm>
            <a:off x="2646461" y="229820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reglas básicas para mantener el SEO.</a:t>
            </a:r>
            <a:endParaRPr i="0" sz="1350" u="none" cap="none" strike="noStrike">
              <a:solidFill>
                <a:schemeClr val="lt1"/>
              </a:solidFill>
              <a:latin typeface="DM Sans"/>
              <a:ea typeface="DM Sans"/>
              <a:cs typeface="DM Sans"/>
              <a:sym typeface="DM Sans"/>
            </a:endParaRPr>
          </a:p>
        </p:txBody>
      </p:sp>
      <p:cxnSp>
        <p:nvCxnSpPr>
          <p:cNvPr id="646" name="Google Shape;646;p82"/>
          <p:cNvCxnSpPr>
            <a:stCxn id="643" idx="2"/>
            <a:endCxn id="647" idx="0"/>
          </p:cNvCxnSpPr>
          <p:nvPr/>
        </p:nvCxnSpPr>
        <p:spPr>
          <a:xfrm flipH="1" rot="-5400000">
            <a:off x="1597275" y="2494100"/>
            <a:ext cx="12597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648" name="Google Shape;648;p82"/>
          <p:cNvSpPr txBox="1"/>
          <p:nvPr/>
        </p:nvSpPr>
        <p:spPr>
          <a:xfrm>
            <a:off x="2646461" y="156986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que es el SEO y los beneficios de aplicarlo</a:t>
            </a:r>
            <a:endParaRPr b="1" i="0" sz="1350" u="none" cap="none" strike="noStrike">
              <a:solidFill>
                <a:schemeClr val="lt1"/>
              </a:solidFill>
              <a:latin typeface="DM Sans"/>
              <a:ea typeface="DM Sans"/>
              <a:cs typeface="DM Sans"/>
              <a:sym typeface="DM Sans"/>
            </a:endParaRPr>
          </a:p>
        </p:txBody>
      </p:sp>
      <p:sp>
        <p:nvSpPr>
          <p:cNvPr id="649" name="Google Shape;649;p82"/>
          <p:cNvSpPr txBox="1"/>
          <p:nvPr/>
        </p:nvSpPr>
        <p:spPr>
          <a:xfrm>
            <a:off x="2646450" y="2973338"/>
            <a:ext cx="4369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Incorporar </a:t>
            </a:r>
            <a:r>
              <a:rPr lang="es" sz="1350">
                <a:solidFill>
                  <a:schemeClr val="lt1"/>
                </a:solidFill>
                <a:latin typeface="DM Sans"/>
                <a:ea typeface="DM Sans"/>
                <a:cs typeface="DM Sans"/>
                <a:sym typeface="DM Sans"/>
              </a:rPr>
              <a:t>buenas prácticas de desarrollo en tu proyecto</a:t>
            </a:r>
            <a:endParaRPr b="1" i="0" sz="1350" u="none" cap="none" strike="noStrike">
              <a:solidFill>
                <a:schemeClr val="lt1"/>
              </a:solidFill>
              <a:latin typeface="DM Sans"/>
              <a:ea typeface="DM Sans"/>
              <a:cs typeface="DM Sans"/>
              <a:sym typeface="DM Sans"/>
            </a:endParaRPr>
          </a:p>
        </p:txBody>
      </p:sp>
      <p:pic>
        <p:nvPicPr>
          <p:cNvPr id="647" name="Google Shape;647;p82"/>
          <p:cNvPicPr preferRelativeResize="0"/>
          <p:nvPr/>
        </p:nvPicPr>
        <p:blipFill rotWithShape="1">
          <a:blip r:embed="rId3">
            <a:alphaModFix/>
          </a:blip>
          <a:srcRect b="0" l="0" r="0" t="0"/>
          <a:stretch/>
        </p:blipFill>
        <p:spPr>
          <a:xfrm>
            <a:off x="2128626" y="3124250"/>
            <a:ext cx="196975" cy="196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3"/>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655" name="Google Shape;655;p83"/>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656" name="Google Shape;656;p83"/>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657" name="Google Shape;657;p83"/>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658" name="Google Shape;658;p8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659" name="Google Shape;659;p83"/>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08 - Parte I</a:t>
            </a:r>
            <a:endParaRPr b="1" i="0" sz="1600" u="none" cap="none" strike="noStrike">
              <a:solidFill>
                <a:srgbClr val="999999"/>
              </a:solidFill>
              <a:latin typeface="DM Sans"/>
              <a:ea typeface="DM Sans"/>
              <a:cs typeface="DM Sans"/>
              <a:sym typeface="DM Sans"/>
            </a:endParaRPr>
          </a:p>
        </p:txBody>
      </p:sp>
      <p:cxnSp>
        <p:nvCxnSpPr>
          <p:cNvPr id="660" name="Google Shape;660;p83"/>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61" name="Google Shape;661;p83"/>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Animaciones</a:t>
            </a:r>
            <a:endParaRPr b="1" i="0" sz="1500" u="none" cap="none" strike="noStrike">
              <a:solidFill>
                <a:srgbClr val="999999"/>
              </a:solidFill>
              <a:latin typeface="DM Sans"/>
              <a:ea typeface="DM Sans"/>
              <a:cs typeface="DM Sans"/>
              <a:sym typeface="DM Sans"/>
            </a:endParaRPr>
          </a:p>
        </p:txBody>
      </p:sp>
      <p:sp>
        <p:nvSpPr>
          <p:cNvPr id="662" name="Google Shape;662;p83"/>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08 - Parte II</a:t>
            </a:r>
            <a:endParaRPr b="1" i="0" sz="1600" u="none" cap="none" strike="noStrike">
              <a:solidFill>
                <a:schemeClr val="lt1"/>
              </a:solidFill>
              <a:latin typeface="DM Sans"/>
              <a:ea typeface="DM Sans"/>
              <a:cs typeface="DM Sans"/>
              <a:sym typeface="DM Sans"/>
            </a:endParaRPr>
          </a:p>
        </p:txBody>
      </p:sp>
      <p:cxnSp>
        <p:nvCxnSpPr>
          <p:cNvPr id="663" name="Google Shape;663;p83"/>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64" name="Google Shape;664;p83"/>
          <p:cNvSpPr txBox="1"/>
          <p:nvPr/>
        </p:nvSpPr>
        <p:spPr>
          <a:xfrm>
            <a:off x="3608075" y="19471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SEO y buenas prácticas </a:t>
            </a:r>
            <a:endParaRPr b="1" i="0" sz="1500" u="none" cap="none" strike="noStrike">
              <a:solidFill>
                <a:srgbClr val="EAFF6A"/>
              </a:solidFill>
              <a:latin typeface="DM Sans"/>
              <a:ea typeface="DM Sans"/>
              <a:cs typeface="DM Sans"/>
              <a:sym typeface="DM Sans"/>
            </a:endParaRPr>
          </a:p>
        </p:txBody>
      </p:sp>
      <p:sp>
        <p:nvSpPr>
          <p:cNvPr id="665" name="Google Shape;665;p83"/>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09 - Parte I</a:t>
            </a:r>
            <a:endParaRPr b="1" i="0" sz="1600" u="none" cap="none" strike="noStrike">
              <a:solidFill>
                <a:srgbClr val="999999"/>
              </a:solidFill>
              <a:latin typeface="DM Sans"/>
              <a:ea typeface="DM Sans"/>
              <a:cs typeface="DM Sans"/>
              <a:sym typeface="DM Sans"/>
            </a:endParaRPr>
          </a:p>
        </p:txBody>
      </p:sp>
      <p:cxnSp>
        <p:nvCxnSpPr>
          <p:cNvPr id="666" name="Google Shape;666;p83"/>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67" name="Google Shape;667;p83"/>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Subida al servidor</a:t>
            </a:r>
            <a:endParaRPr b="1" i="0" sz="1500" u="none" cap="none" strike="noStrike">
              <a:solidFill>
                <a:srgbClr val="999999"/>
              </a:solidFill>
              <a:latin typeface="DM Sans"/>
              <a:ea typeface="DM Sans"/>
              <a:cs typeface="DM Sans"/>
              <a:sym typeface="DM Sans"/>
            </a:endParaRPr>
          </a:p>
        </p:txBody>
      </p:sp>
      <p:cxnSp>
        <p:nvCxnSpPr>
          <p:cNvPr id="668" name="Google Shape;668;p83"/>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69" name="Google Shape;669;p83"/>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70" name="Google Shape;670;p83"/>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671" name="Google Shape;671;p83"/>
          <p:cNvSpPr txBox="1"/>
          <p:nvPr/>
        </p:nvSpPr>
        <p:spPr>
          <a:xfrm>
            <a:off x="1395275" y="2869763"/>
            <a:ext cx="16461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extLst>
                    <a:ext uri="{A12FA001-AC4F-418D-AE19-62706E023703}">
                      <ahyp:hlinkClr val="tx"/>
                    </a:ext>
                  </a:extLst>
                </a:hlinkClick>
              </a:rPr>
              <a:t>Operadores, condicionales y bucles</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extLst>
                    <a:ext uri="{A12FA001-AC4F-418D-AE19-62706E023703}">
                      <ahyp:hlinkClr val="tx"/>
                    </a:ext>
                  </a:extLst>
                </a:hlinkClick>
              </a:rPr>
              <a:t>Maps</a:t>
            </a:r>
            <a:endParaRPr sz="1200">
              <a:solidFill>
                <a:schemeClr val="lt1"/>
              </a:solidFill>
              <a:latin typeface="DM Sans"/>
              <a:ea typeface="DM Sans"/>
              <a:cs typeface="DM Sans"/>
              <a:sym typeface="DM Sans"/>
            </a:endParaRPr>
          </a:p>
        </p:txBody>
      </p:sp>
      <p:sp>
        <p:nvSpPr>
          <p:cNvPr id="672" name="Google Shape;672;p83"/>
          <p:cNvSpPr txBox="1"/>
          <p:nvPr/>
        </p:nvSpPr>
        <p:spPr>
          <a:xfrm>
            <a:off x="6006475" y="2815913"/>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ction="ppaction://hlinksldjump" r:id="rId5">
                  <a:extLst>
                    <a:ext uri="{A12FA001-AC4F-418D-AE19-62706E023703}">
                      <ahyp:hlinkClr val="tx"/>
                    </a:ext>
                  </a:extLst>
                </a:hlinkClick>
              </a:rPr>
              <a:t>Dominio</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ction="ppaction://hlinksldjump" r:id="rId6">
                  <a:extLst>
                    <a:ext uri="{A12FA001-AC4F-418D-AE19-62706E023703}">
                      <ahyp:hlinkClr val="tx"/>
                    </a:ext>
                  </a:extLst>
                </a:hlinkClick>
              </a:rPr>
              <a:t>Hosting</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extLst>
                    <a:ext uri="{A12FA001-AC4F-418D-AE19-62706E023703}">
                      <ahyp:hlinkClr val="tx"/>
                    </a:ext>
                  </a:extLst>
                </a:hlinkClick>
              </a:rPr>
              <a:t>Asociar hosting y dominio</a:t>
            </a:r>
            <a:endParaRPr sz="1200">
              <a:solidFill>
                <a:schemeClr val="lt1"/>
              </a:solidFill>
              <a:latin typeface="DM Sans"/>
              <a:ea typeface="DM Sans"/>
              <a:cs typeface="DM Sans"/>
              <a:sym typeface="DM Sans"/>
            </a:endParaRPr>
          </a:p>
        </p:txBody>
      </p:sp>
      <p:sp>
        <p:nvSpPr>
          <p:cNvPr id="673" name="Google Shape;673;p83"/>
          <p:cNvSpPr txBox="1"/>
          <p:nvPr/>
        </p:nvSpPr>
        <p:spPr>
          <a:xfrm>
            <a:off x="3683213" y="2723525"/>
            <a:ext cx="1778400" cy="15495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Introducción a SEO</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Tipos de SEO</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9"/>
              </a:rPr>
              <a:t>Buenas prácticas en el desarrollo</a:t>
            </a:r>
            <a:endParaRPr sz="1300">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Gradientes</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4"/>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680" name="Google Shape;680;p84"/>
          <p:cNvSpPr/>
          <p:nvPr/>
        </p:nvSpPr>
        <p:spPr>
          <a:xfrm>
            <a:off x="588525" y="2447249"/>
            <a:ext cx="1435200" cy="6615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Buenas prácticas: Optimizando imágenes</a:t>
            </a:r>
            <a:endParaRPr b="0" i="0" sz="1200" u="none" cap="none" strike="noStrike">
              <a:solidFill>
                <a:srgbClr val="FFFFFF"/>
              </a:solidFill>
              <a:latin typeface="DM Sans"/>
              <a:ea typeface="DM Sans"/>
              <a:cs typeface="DM Sans"/>
              <a:sym typeface="DM Sans"/>
            </a:endParaRPr>
          </a:p>
        </p:txBody>
      </p:sp>
      <p:sp>
        <p:nvSpPr>
          <p:cNvPr id="681" name="Google Shape;681;p84"/>
          <p:cNvSpPr/>
          <p:nvPr/>
        </p:nvSpPr>
        <p:spPr>
          <a:xfrm>
            <a:off x="4310150" y="1507350"/>
            <a:ext cx="18456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Funcionamiento</a:t>
            </a:r>
            <a:endParaRPr b="0" i="0" sz="1200" u="none" cap="none" strike="noStrike">
              <a:solidFill>
                <a:srgbClr val="222222"/>
              </a:solidFill>
              <a:latin typeface="DM Sans"/>
              <a:ea typeface="DM Sans"/>
              <a:cs typeface="DM Sans"/>
              <a:sym typeface="DM Sans"/>
            </a:endParaRPr>
          </a:p>
        </p:txBody>
      </p:sp>
      <p:sp>
        <p:nvSpPr>
          <p:cNvPr id="682" name="Google Shape;682;p84"/>
          <p:cNvSpPr/>
          <p:nvPr/>
        </p:nvSpPr>
        <p:spPr>
          <a:xfrm>
            <a:off x="588525" y="110194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Servidores</a:t>
            </a:r>
            <a:endParaRPr b="0" i="0" sz="1200" u="none" cap="none" strike="noStrike">
              <a:solidFill>
                <a:srgbClr val="FFFFFF"/>
              </a:solidFill>
              <a:latin typeface="DM Sans"/>
              <a:ea typeface="DM Sans"/>
              <a:cs typeface="DM Sans"/>
              <a:sym typeface="DM Sans"/>
            </a:endParaRPr>
          </a:p>
        </p:txBody>
      </p:sp>
      <p:sp>
        <p:nvSpPr>
          <p:cNvPr id="683" name="Google Shape;683;p84"/>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SEO</a:t>
            </a:r>
            <a:endParaRPr b="0" i="0" sz="1200" u="none" cap="none" strike="noStrike">
              <a:solidFill>
                <a:srgbClr val="FFFFFF"/>
              </a:solidFill>
              <a:latin typeface="DM Sans"/>
              <a:ea typeface="DM Sans"/>
              <a:cs typeface="DM Sans"/>
              <a:sym typeface="DM Sans"/>
            </a:endParaRPr>
          </a:p>
        </p:txBody>
      </p:sp>
      <p:cxnSp>
        <p:nvCxnSpPr>
          <p:cNvPr id="684" name="Google Shape;684;p84"/>
          <p:cNvCxnSpPr>
            <a:stCxn id="680" idx="2"/>
            <a:endCxn id="683" idx="0"/>
          </p:cNvCxnSpPr>
          <p:nvPr/>
        </p:nvCxnSpPr>
        <p:spPr>
          <a:xfrm flipH="1">
            <a:off x="1288125" y="3108749"/>
            <a:ext cx="18000" cy="858000"/>
          </a:xfrm>
          <a:prstGeom prst="straightConnector1">
            <a:avLst/>
          </a:prstGeom>
          <a:noFill/>
          <a:ln cap="flat" cmpd="sng" w="9525">
            <a:solidFill>
              <a:srgbClr val="CCCCCC"/>
            </a:solidFill>
            <a:prstDash val="solid"/>
            <a:round/>
            <a:headEnd len="med" w="med" type="oval"/>
            <a:tailEnd len="med" w="med" type="oval"/>
          </a:ln>
        </p:spPr>
      </p:cxnSp>
      <p:cxnSp>
        <p:nvCxnSpPr>
          <p:cNvPr id="685" name="Google Shape;685;p84"/>
          <p:cNvCxnSpPr>
            <a:stCxn id="680" idx="0"/>
            <a:endCxn id="682" idx="2"/>
          </p:cNvCxnSpPr>
          <p:nvPr/>
        </p:nvCxnSpPr>
        <p:spPr>
          <a:xfrm rot="10800000">
            <a:off x="1288125" y="1682249"/>
            <a:ext cx="18000" cy="765000"/>
          </a:xfrm>
          <a:prstGeom prst="straightConnector1">
            <a:avLst/>
          </a:prstGeom>
          <a:noFill/>
          <a:ln cap="flat" cmpd="sng" w="9525">
            <a:solidFill>
              <a:srgbClr val="CCCCCC"/>
            </a:solidFill>
            <a:prstDash val="solid"/>
            <a:round/>
            <a:headEnd len="med" w="med" type="oval"/>
            <a:tailEnd len="med" w="med" type="oval"/>
          </a:ln>
        </p:spPr>
      </p:cxnSp>
      <p:sp>
        <p:nvSpPr>
          <p:cNvPr id="686" name="Google Shape;686;p84"/>
          <p:cNvSpPr/>
          <p:nvPr/>
        </p:nvSpPr>
        <p:spPr>
          <a:xfrm>
            <a:off x="4310625" y="746975"/>
            <a:ext cx="1845600" cy="43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 un servidor?</a:t>
            </a:r>
            <a:endParaRPr b="0" i="0" sz="1200" u="none" cap="none" strike="noStrike">
              <a:solidFill>
                <a:schemeClr val="dk1"/>
              </a:solidFill>
              <a:latin typeface="DM Sans"/>
              <a:ea typeface="DM Sans"/>
              <a:cs typeface="DM Sans"/>
              <a:sym typeface="DM Sans"/>
            </a:endParaRPr>
          </a:p>
        </p:txBody>
      </p:sp>
      <p:cxnSp>
        <p:nvCxnSpPr>
          <p:cNvPr id="687" name="Google Shape;687;p84"/>
          <p:cNvCxnSpPr>
            <a:stCxn id="682" idx="3"/>
          </p:cNvCxnSpPr>
          <p:nvPr/>
        </p:nvCxnSpPr>
        <p:spPr>
          <a:xfrm flipH="1" rot="10800000">
            <a:off x="1987725" y="982547"/>
            <a:ext cx="2348700" cy="4095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88" name="Google Shape;688;p84"/>
          <p:cNvCxnSpPr/>
          <p:nvPr/>
        </p:nvCxnSpPr>
        <p:spPr>
          <a:xfrm>
            <a:off x="2023875" y="1388175"/>
            <a:ext cx="2304300" cy="3612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689" name="Google Shape;689;p84"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690" name="Google Shape;690;p84"/>
          <p:cNvSpPr/>
          <p:nvPr/>
        </p:nvSpPr>
        <p:spPr>
          <a:xfrm>
            <a:off x="4310150" y="2882100"/>
            <a:ext cx="18456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Aspectos a considerar</a:t>
            </a:r>
            <a:endParaRPr b="0" i="0" sz="1200" u="none" cap="none" strike="noStrike">
              <a:solidFill>
                <a:srgbClr val="222222"/>
              </a:solidFill>
              <a:latin typeface="DM Sans"/>
              <a:ea typeface="DM Sans"/>
              <a:cs typeface="DM Sans"/>
              <a:sym typeface="DM Sans"/>
            </a:endParaRPr>
          </a:p>
        </p:txBody>
      </p:sp>
      <p:sp>
        <p:nvSpPr>
          <p:cNvPr id="691" name="Google Shape;691;p84"/>
          <p:cNvSpPr/>
          <p:nvPr/>
        </p:nvSpPr>
        <p:spPr>
          <a:xfrm>
            <a:off x="4310625" y="2121738"/>
            <a:ext cx="1845600" cy="43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Tamaño de elementos</a:t>
            </a:r>
            <a:endParaRPr b="0" i="0" sz="1200" u="none" cap="none" strike="noStrike">
              <a:solidFill>
                <a:schemeClr val="dk1"/>
              </a:solidFill>
              <a:latin typeface="DM Sans"/>
              <a:ea typeface="DM Sans"/>
              <a:cs typeface="DM Sans"/>
              <a:sym typeface="DM Sans"/>
            </a:endParaRPr>
          </a:p>
        </p:txBody>
      </p:sp>
      <p:cxnSp>
        <p:nvCxnSpPr>
          <p:cNvPr id="692" name="Google Shape;692;p84"/>
          <p:cNvCxnSpPr>
            <a:stCxn id="680" idx="3"/>
          </p:cNvCxnSpPr>
          <p:nvPr/>
        </p:nvCxnSpPr>
        <p:spPr>
          <a:xfrm flipH="1" rot="10800000">
            <a:off x="2023725" y="2357399"/>
            <a:ext cx="2312700" cy="420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693" name="Google Shape;693;p84"/>
          <p:cNvCxnSpPr>
            <a:stCxn id="680" idx="3"/>
          </p:cNvCxnSpPr>
          <p:nvPr/>
        </p:nvCxnSpPr>
        <p:spPr>
          <a:xfrm>
            <a:off x="2023725" y="2777999"/>
            <a:ext cx="2304600" cy="346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94" name="Google Shape;694;p84"/>
          <p:cNvSpPr/>
          <p:nvPr/>
        </p:nvSpPr>
        <p:spPr>
          <a:xfrm>
            <a:off x="6851675" y="1507360"/>
            <a:ext cx="15969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Servidor software</a:t>
            </a:r>
            <a:endParaRPr b="0" i="0" sz="1200" u="none" cap="none" strike="noStrike">
              <a:solidFill>
                <a:srgbClr val="222222"/>
              </a:solidFill>
              <a:latin typeface="DM Sans"/>
              <a:ea typeface="DM Sans"/>
              <a:cs typeface="DM Sans"/>
              <a:sym typeface="DM Sans"/>
            </a:endParaRPr>
          </a:p>
        </p:txBody>
      </p:sp>
      <p:sp>
        <p:nvSpPr>
          <p:cNvPr id="695" name="Google Shape;695;p84"/>
          <p:cNvSpPr/>
          <p:nvPr/>
        </p:nvSpPr>
        <p:spPr>
          <a:xfrm>
            <a:off x="6851625" y="746975"/>
            <a:ext cx="1596900" cy="43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Servidor hardware</a:t>
            </a:r>
            <a:endParaRPr b="0" i="0" sz="1200" u="none" cap="none" strike="noStrike">
              <a:solidFill>
                <a:schemeClr val="dk1"/>
              </a:solidFill>
              <a:latin typeface="DM Sans"/>
              <a:ea typeface="DM Sans"/>
              <a:cs typeface="DM Sans"/>
              <a:sym typeface="DM Sans"/>
            </a:endParaRPr>
          </a:p>
        </p:txBody>
      </p:sp>
      <p:cxnSp>
        <p:nvCxnSpPr>
          <p:cNvPr id="696" name="Google Shape;696;p84"/>
          <p:cNvCxnSpPr>
            <a:stCxn id="681" idx="3"/>
            <a:endCxn id="694" idx="1"/>
          </p:cNvCxnSpPr>
          <p:nvPr/>
        </p:nvCxnSpPr>
        <p:spPr>
          <a:xfrm>
            <a:off x="6155750" y="1722900"/>
            <a:ext cx="696000" cy="6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697" name="Google Shape;697;p84"/>
          <p:cNvCxnSpPr>
            <a:stCxn id="686" idx="3"/>
            <a:endCxn id="695" idx="1"/>
          </p:cNvCxnSpPr>
          <p:nvPr/>
        </p:nvCxnSpPr>
        <p:spPr>
          <a:xfrm>
            <a:off x="6156225" y="962525"/>
            <a:ext cx="6954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98" name="Google Shape;698;p84"/>
          <p:cNvSpPr/>
          <p:nvPr/>
        </p:nvSpPr>
        <p:spPr>
          <a:xfrm>
            <a:off x="2932350" y="4041385"/>
            <a:ext cx="15969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 SEO?</a:t>
            </a:r>
            <a:endParaRPr b="0" i="0" sz="1200" u="none" cap="none" strike="noStrike">
              <a:solidFill>
                <a:srgbClr val="222222"/>
              </a:solidFill>
              <a:latin typeface="DM Sans"/>
              <a:ea typeface="DM Sans"/>
              <a:cs typeface="DM Sans"/>
              <a:sym typeface="DM Sans"/>
            </a:endParaRPr>
          </a:p>
        </p:txBody>
      </p:sp>
      <p:cxnSp>
        <p:nvCxnSpPr>
          <p:cNvPr id="699" name="Google Shape;699;p84"/>
          <p:cNvCxnSpPr/>
          <p:nvPr/>
        </p:nvCxnSpPr>
        <p:spPr>
          <a:xfrm>
            <a:off x="1987725" y="4256923"/>
            <a:ext cx="962700" cy="26400"/>
          </a:xfrm>
          <a:prstGeom prst="bentConnector3">
            <a:avLst>
              <a:gd fmla="val 101176" name="adj1"/>
            </a:avLst>
          </a:prstGeom>
          <a:noFill/>
          <a:ln cap="flat" cmpd="sng" w="9525">
            <a:solidFill>
              <a:srgbClr val="CCCCCC"/>
            </a:solidFill>
            <a:prstDash val="solid"/>
            <a:round/>
            <a:headEnd len="sm" w="sm" type="none"/>
            <a:tailEnd len="med" w="med" type="oval"/>
          </a:ln>
        </p:spPr>
      </p:cxnSp>
      <p:sp>
        <p:nvSpPr>
          <p:cNvPr id="700" name="Google Shape;700;p84"/>
          <p:cNvSpPr/>
          <p:nvPr/>
        </p:nvSpPr>
        <p:spPr>
          <a:xfrm>
            <a:off x="6377249" y="4041375"/>
            <a:ext cx="1206000" cy="3450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Dificultades</a:t>
            </a:r>
            <a:endParaRPr b="0" i="0" sz="1200" u="none" cap="none" strike="noStrike">
              <a:solidFill>
                <a:srgbClr val="222222"/>
              </a:solidFill>
              <a:latin typeface="DM Sans"/>
              <a:ea typeface="DM Sans"/>
              <a:cs typeface="DM Sans"/>
              <a:sym typeface="DM Sans"/>
            </a:endParaRPr>
          </a:p>
        </p:txBody>
      </p:sp>
      <p:sp>
        <p:nvSpPr>
          <p:cNvPr id="701" name="Google Shape;701;p84"/>
          <p:cNvSpPr/>
          <p:nvPr/>
        </p:nvSpPr>
        <p:spPr>
          <a:xfrm>
            <a:off x="6377250" y="3575500"/>
            <a:ext cx="1206000" cy="30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Beneficios</a:t>
            </a:r>
            <a:endParaRPr b="0" i="0" sz="1200" u="none" cap="none" strike="noStrike">
              <a:solidFill>
                <a:schemeClr val="dk1"/>
              </a:solidFill>
              <a:latin typeface="DM Sans"/>
              <a:ea typeface="DM Sans"/>
              <a:cs typeface="DM Sans"/>
              <a:sym typeface="DM Sans"/>
            </a:endParaRPr>
          </a:p>
        </p:txBody>
      </p:sp>
      <p:cxnSp>
        <p:nvCxnSpPr>
          <p:cNvPr id="702" name="Google Shape;702;p84"/>
          <p:cNvCxnSpPr>
            <a:stCxn id="698" idx="3"/>
          </p:cNvCxnSpPr>
          <p:nvPr/>
        </p:nvCxnSpPr>
        <p:spPr>
          <a:xfrm flipH="1" rot="10800000">
            <a:off x="4529250" y="3732235"/>
            <a:ext cx="1848000" cy="5247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703" name="Google Shape;703;p84"/>
          <p:cNvCxnSpPr/>
          <p:nvPr/>
        </p:nvCxnSpPr>
        <p:spPr>
          <a:xfrm>
            <a:off x="5403225" y="4256848"/>
            <a:ext cx="962700" cy="26400"/>
          </a:xfrm>
          <a:prstGeom prst="bentConnector3">
            <a:avLst>
              <a:gd fmla="val 101176"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5"/>
                </a:solidFill>
                <a:latin typeface="DM Sans"/>
                <a:ea typeface="DM Sans"/>
                <a:cs typeface="DM Sans"/>
                <a:sym typeface="DM Sans"/>
              </a:rPr>
              <a:t>Introducción a SEO</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6"/>
          <p:cNvSpPr txBox="1"/>
          <p:nvPr/>
        </p:nvSpPr>
        <p:spPr>
          <a:xfrm>
            <a:off x="476250" y="1077913"/>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a:t>
            </a:r>
            <a:endParaRPr b="1" i="0" sz="4000" u="none" cap="none" strike="noStrike">
              <a:solidFill>
                <a:schemeClr val="dk1"/>
              </a:solidFill>
              <a:latin typeface="DM Sans"/>
              <a:ea typeface="DM Sans"/>
              <a:cs typeface="DM Sans"/>
              <a:sym typeface="DM Sans"/>
            </a:endParaRPr>
          </a:p>
        </p:txBody>
      </p:sp>
      <p:sp>
        <p:nvSpPr>
          <p:cNvPr id="714" name="Google Shape;714;p86"/>
          <p:cNvSpPr txBox="1"/>
          <p:nvPr/>
        </p:nvSpPr>
        <p:spPr>
          <a:xfrm>
            <a:off x="476250" y="2218488"/>
            <a:ext cx="447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SEO significa “Search Engine Optimization”, es decir, Optimización para Motores de Búsqueda.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SEO involucra diversas estrategias y métodos para ayudar a atraer más visitas desde los motores de búsqueda (</a:t>
            </a:r>
            <a:r>
              <a:rPr lang="es" sz="1350">
                <a:solidFill>
                  <a:schemeClr val="dk1"/>
                </a:solidFill>
                <a:latin typeface="DM Sans"/>
                <a:ea typeface="DM Sans"/>
                <a:cs typeface="DM Sans"/>
                <a:sym typeface="DM Sans"/>
              </a:rPr>
              <a:t>como Google, Bing y Yahoo)</a:t>
            </a:r>
            <a:r>
              <a:rPr lang="es" sz="1350">
                <a:latin typeface="DM Sans"/>
                <a:ea typeface="DM Sans"/>
                <a:cs typeface="DM Sans"/>
                <a:sym typeface="DM Sans"/>
              </a:rPr>
              <a:t>, al lograr que el contenido de la web se posicione mejor en los resultados de dichos motores.</a:t>
            </a:r>
            <a:endParaRPr sz="1350">
              <a:latin typeface="DM Sans"/>
              <a:ea typeface="DM Sans"/>
              <a:cs typeface="DM Sans"/>
              <a:sym typeface="DM Sans"/>
            </a:endParaRPr>
          </a:p>
        </p:txBody>
      </p:sp>
      <p:pic>
        <p:nvPicPr>
          <p:cNvPr id="715" name="Google Shape;715;p86"/>
          <p:cNvPicPr preferRelativeResize="0"/>
          <p:nvPr/>
        </p:nvPicPr>
        <p:blipFill>
          <a:blip r:embed="rId3">
            <a:alphaModFix/>
          </a:blip>
          <a:stretch>
            <a:fillRect/>
          </a:stretch>
        </p:blipFill>
        <p:spPr>
          <a:xfrm>
            <a:off x="5278650" y="1756650"/>
            <a:ext cx="2854275" cy="2757026"/>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Beneficios del SEO</a:t>
            </a:r>
            <a:endParaRPr b="1" i="0" sz="4000" u="none" cap="none" strike="noStrike">
              <a:solidFill>
                <a:schemeClr val="dk1"/>
              </a:solidFill>
              <a:latin typeface="DM Sans"/>
              <a:ea typeface="DM Sans"/>
              <a:cs typeface="DM Sans"/>
              <a:sym typeface="DM Sans"/>
            </a:endParaRPr>
          </a:p>
        </p:txBody>
      </p:sp>
      <p:sp>
        <p:nvSpPr>
          <p:cNvPr id="721" name="Google Shape;721;p8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Más visibilidad en las búsquedas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Atrae tráfico cualificado</a:t>
            </a:r>
            <a:r>
              <a:rPr lang="es" sz="1350">
                <a:latin typeface="DM Sans"/>
                <a:ea typeface="DM Sans"/>
                <a:cs typeface="DM Sans"/>
                <a:sym typeface="DM Sans"/>
              </a:rPr>
              <a:t>: potencial cliente.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Tráfico gratuito</a:t>
            </a:r>
            <a:r>
              <a:rPr lang="es" sz="1350">
                <a:latin typeface="DM Sans"/>
                <a:ea typeface="DM Sans"/>
                <a:cs typeface="DM Sans"/>
                <a:sym typeface="DM Sans"/>
              </a:rPr>
              <a:t>: no es necesario hacer publicidad para aparecer en las búsquedas.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Cuanto más contenido optimizado, más posibilidades de tener visitas.</a:t>
            </a:r>
            <a:endParaRPr b="1"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Dificultades del SEO</a:t>
            </a:r>
            <a:endParaRPr b="1" i="0" sz="4000" u="none" cap="none" strike="noStrike">
              <a:solidFill>
                <a:schemeClr val="dk1"/>
              </a:solidFill>
              <a:latin typeface="DM Sans"/>
              <a:ea typeface="DM Sans"/>
              <a:cs typeface="DM Sans"/>
              <a:sym typeface="DM Sans"/>
            </a:endParaRPr>
          </a:p>
        </p:txBody>
      </p:sp>
      <p:sp>
        <p:nvSpPr>
          <p:cNvPr id="727" name="Google Shape;727;p8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Pero… no hace magia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garantiza una posición en las búsquedas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Resultados lentos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Difícil de controlar</a:t>
            </a:r>
            <a:endParaRPr sz="1350">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9"/>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Tipos de SEO</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SEO</a:t>
            </a:r>
            <a:endParaRPr b="1" i="0" sz="4000" u="none" cap="none" strike="noStrike">
              <a:solidFill>
                <a:schemeClr val="dk1"/>
              </a:solidFill>
              <a:latin typeface="DM Sans"/>
              <a:ea typeface="DM Sans"/>
              <a:cs typeface="DM Sans"/>
              <a:sym typeface="DM Sans"/>
            </a:endParaRPr>
          </a:p>
        </p:txBody>
      </p:sp>
      <p:sp>
        <p:nvSpPr>
          <p:cNvPr id="738" name="Google Shape;738;p90"/>
          <p:cNvSpPr txBox="1"/>
          <p:nvPr/>
        </p:nvSpPr>
        <p:spPr>
          <a:xfrm>
            <a:off x="473350" y="1513375"/>
            <a:ext cx="4799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Podemos ordenar las diferentes estrategias y aplicables al SEO, en al menos cuatro tipos: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on-page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off-page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técnico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SEO local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A continuación veremos varios ejemplos de cada tipo, pero vale aclarar que no son listas taxativas, ya que hay muchísimas pequeñas tareas que pueden llevarse a cabo para mejorar el SEO de nuestro sitio.</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on-page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on-page</a:t>
            </a:r>
            <a:endParaRPr b="1" i="0" sz="4000" u="none" cap="none" strike="noStrike">
              <a:solidFill>
                <a:schemeClr val="dk1"/>
              </a:solidFill>
              <a:latin typeface="DM Sans"/>
              <a:ea typeface="DM Sans"/>
              <a:cs typeface="DM Sans"/>
              <a:sym typeface="DM Sans"/>
            </a:endParaRPr>
          </a:p>
        </p:txBody>
      </p:sp>
      <p:sp>
        <p:nvSpPr>
          <p:cNvPr id="749" name="Google Shape;749;p92"/>
          <p:cNvSpPr txBox="1"/>
          <p:nvPr/>
        </p:nvSpPr>
        <p:spPr>
          <a:xfrm>
            <a:off x="473350" y="1908175"/>
            <a:ext cx="6324900" cy="228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SEO On-Page involucra las optimizaciones que podemos controlar dentro de nuestro sitio. Dentro del SEO on-page podemos incluir:</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meta description (Meta descripciones)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keywords (</a:t>
            </a:r>
            <a:r>
              <a:rPr lang="es" sz="1350">
                <a:latin typeface="DM Sans"/>
                <a:ea typeface="DM Sans"/>
                <a:cs typeface="DM Sans"/>
                <a:sym typeface="DM Sans"/>
              </a:rPr>
              <a:t>palabras</a:t>
            </a:r>
            <a:r>
              <a:rPr lang="es" sz="1350">
                <a:latin typeface="DM Sans"/>
                <a:ea typeface="DM Sans"/>
                <a:cs typeface="DM Sans"/>
                <a:sym typeface="DM Sans"/>
              </a:rPr>
              <a:t> claves)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títulos de páginas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jerarquía de encabezados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AutoNum type="arabicPeriod"/>
            </a:pPr>
            <a:r>
              <a:rPr lang="es" sz="1350">
                <a:latin typeface="DM Sans"/>
                <a:ea typeface="DM Sans"/>
                <a:cs typeface="DM Sans"/>
                <a:sym typeface="DM Sans"/>
              </a:rPr>
              <a:t>contenido textual del sitio</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3"/>
          <p:cNvSpPr txBox="1"/>
          <p:nvPr/>
        </p:nvSpPr>
        <p:spPr>
          <a:xfrm>
            <a:off x="457725" y="1527100"/>
            <a:ext cx="821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metaetiqueta de descripción de una página, ofrece a Google y a otros buscadores un resumen del contenido de la misma. Puede contener una frase o dos, o incluso un párrafo breve.</a:t>
            </a:r>
            <a:endParaRPr b="0" i="0" sz="1350" u="none" cap="none" strike="noStrike">
              <a:solidFill>
                <a:srgbClr val="000000"/>
              </a:solidFill>
              <a:latin typeface="DM Sans"/>
              <a:ea typeface="DM Sans"/>
              <a:cs typeface="DM Sans"/>
              <a:sym typeface="DM Sans"/>
            </a:endParaRPr>
          </a:p>
        </p:txBody>
      </p:sp>
      <p:sp>
        <p:nvSpPr>
          <p:cNvPr id="755" name="Google Shape;755;p93"/>
          <p:cNvSpPr txBox="1"/>
          <p:nvPr/>
        </p:nvSpPr>
        <p:spPr>
          <a:xfrm>
            <a:off x="2379150" y="2217975"/>
            <a:ext cx="4385700" cy="401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nsolas"/>
                <a:ea typeface="Consolas"/>
                <a:cs typeface="Consolas"/>
                <a:sym typeface="Consolas"/>
              </a:rPr>
              <a:t>&lt;meta name="description" content="Parrafo"&gt;</a:t>
            </a:r>
            <a:endParaRPr>
              <a:latin typeface="Consolas"/>
              <a:ea typeface="Consolas"/>
              <a:cs typeface="Consolas"/>
              <a:sym typeface="Consolas"/>
            </a:endParaRPr>
          </a:p>
        </p:txBody>
      </p:sp>
      <p:pic>
        <p:nvPicPr>
          <p:cNvPr id="756" name="Google Shape;756;p93"/>
          <p:cNvPicPr preferRelativeResize="0"/>
          <p:nvPr/>
        </p:nvPicPr>
        <p:blipFill>
          <a:blip r:embed="rId3">
            <a:alphaModFix/>
          </a:blip>
          <a:stretch>
            <a:fillRect/>
          </a:stretch>
        </p:blipFill>
        <p:spPr>
          <a:xfrm>
            <a:off x="1558000" y="2740075"/>
            <a:ext cx="2589825" cy="2183575"/>
          </a:xfrm>
          <a:prstGeom prst="rect">
            <a:avLst/>
          </a:prstGeom>
          <a:noFill/>
          <a:ln>
            <a:noFill/>
          </a:ln>
        </p:spPr>
      </p:pic>
      <p:pic>
        <p:nvPicPr>
          <p:cNvPr id="757" name="Google Shape;757;p93"/>
          <p:cNvPicPr preferRelativeResize="0"/>
          <p:nvPr/>
        </p:nvPicPr>
        <p:blipFill>
          <a:blip r:embed="rId4">
            <a:alphaModFix/>
          </a:blip>
          <a:stretch>
            <a:fillRect/>
          </a:stretch>
        </p:blipFill>
        <p:spPr>
          <a:xfrm>
            <a:off x="4930287" y="2740063"/>
            <a:ext cx="2655699" cy="2157250"/>
          </a:xfrm>
          <a:prstGeom prst="rect">
            <a:avLst/>
          </a:prstGeom>
          <a:noFill/>
          <a:ln>
            <a:noFill/>
          </a:ln>
        </p:spPr>
      </p:pic>
      <p:sp>
        <p:nvSpPr>
          <p:cNvPr id="758" name="Google Shape;758;p93"/>
          <p:cNvSpPr/>
          <p:nvPr/>
        </p:nvSpPr>
        <p:spPr>
          <a:xfrm>
            <a:off x="289525" y="559450"/>
            <a:ext cx="711600" cy="675600"/>
          </a:xfrm>
          <a:prstGeom prst="ellipse">
            <a:avLst/>
          </a:prstGeom>
          <a:solidFill>
            <a:srgbClr val="83AE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3"/>
          <p:cNvSpPr txBox="1"/>
          <p:nvPr/>
        </p:nvSpPr>
        <p:spPr>
          <a:xfrm>
            <a:off x="476250" y="527800"/>
            <a:ext cx="75876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Metaetiqueta “description”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Ejes</a:t>
            </a:r>
            <a:endParaRPr b="1" sz="4000">
              <a:solidFill>
                <a:schemeClr val="dk1"/>
              </a:solidFill>
              <a:latin typeface="DM Sans"/>
              <a:ea typeface="DM Sans"/>
              <a:cs typeface="DM Sans"/>
              <a:sym typeface="DM Sans"/>
            </a:endParaRPr>
          </a:p>
        </p:txBody>
      </p:sp>
      <p:sp>
        <p:nvSpPr>
          <p:cNvPr id="139" name="Google Shape;139;p22"/>
          <p:cNvSpPr txBox="1"/>
          <p:nvPr/>
        </p:nvSpPr>
        <p:spPr>
          <a:xfrm>
            <a:off x="357150" y="1156800"/>
            <a:ext cx="7945500" cy="7944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140" name="Google Shape;140;p22"/>
          <p:cNvSpPr txBox="1"/>
          <p:nvPr/>
        </p:nvSpPr>
        <p:spPr>
          <a:xfrm>
            <a:off x="546825" y="1953200"/>
            <a:ext cx="4551900" cy="23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entender los valores que debemos aplicar, es necesario comprender el concepto de los ejes.</a:t>
            </a:r>
            <a:endParaRPr b="1"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Arial"/>
              <a:buChar char="●"/>
            </a:pPr>
            <a:r>
              <a:rPr b="1" i="0" lang="es" sz="1350" u="none" cap="none" strike="noStrike">
                <a:solidFill>
                  <a:srgbClr val="000000"/>
                </a:solidFill>
                <a:latin typeface="DM Sans"/>
                <a:ea typeface="DM Sans"/>
                <a:cs typeface="DM Sans"/>
                <a:sym typeface="DM Sans"/>
              </a:rPr>
              <a:t>X</a:t>
            </a:r>
            <a:r>
              <a:rPr i="0" lang="es" sz="1350" u="none" cap="none" strike="noStrike">
                <a:solidFill>
                  <a:srgbClr val="000000"/>
                </a:solidFill>
                <a:latin typeface="DM Sans"/>
                <a:ea typeface="DM Sans"/>
                <a:cs typeface="DM Sans"/>
                <a:sym typeface="DM Sans"/>
              </a:rPr>
              <a:t> se refiere a la posición horizontal, de izquierda a derecha.</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Lato"/>
              <a:buChar char="●"/>
            </a:pPr>
            <a:r>
              <a:rPr b="1" i="0" lang="es" sz="1350" u="none" cap="none" strike="noStrike">
                <a:solidFill>
                  <a:srgbClr val="000000"/>
                </a:solidFill>
                <a:latin typeface="DM Sans"/>
                <a:ea typeface="DM Sans"/>
                <a:cs typeface="DM Sans"/>
                <a:sym typeface="DM Sans"/>
              </a:rPr>
              <a:t>Y </a:t>
            </a:r>
            <a:r>
              <a:rPr i="0" lang="es" sz="1350" u="none" cap="none" strike="noStrike">
                <a:solidFill>
                  <a:srgbClr val="000000"/>
                </a:solidFill>
                <a:latin typeface="DM Sans"/>
                <a:ea typeface="DM Sans"/>
                <a:cs typeface="DM Sans"/>
                <a:sym typeface="DM Sans"/>
              </a:rPr>
              <a:t>se refiere a la posición vertical, de arriba hacia abajo.</a:t>
            </a:r>
            <a:endParaRPr i="0" sz="1350" u="none" cap="none" strike="noStrike">
              <a:solidFill>
                <a:srgbClr val="000000"/>
              </a:solidFill>
              <a:latin typeface="DM Sans"/>
              <a:ea typeface="DM Sans"/>
              <a:cs typeface="DM Sans"/>
              <a:sym typeface="DM Sans"/>
            </a:endParaRPr>
          </a:p>
          <a:p>
            <a:pPr indent="-336550" lvl="0" marL="457200" marR="0" rtl="0" algn="l">
              <a:lnSpc>
                <a:spcPct val="115000"/>
              </a:lnSpc>
              <a:spcBef>
                <a:spcPts val="0"/>
              </a:spcBef>
              <a:spcAft>
                <a:spcPts val="0"/>
              </a:spcAft>
              <a:buClr>
                <a:schemeClr val="accent4"/>
              </a:buClr>
              <a:buSzPts val="1700"/>
              <a:buFont typeface="Lato"/>
              <a:buChar char="●"/>
            </a:pPr>
            <a:r>
              <a:rPr b="1" i="0" lang="es" sz="1350" u="none" cap="none" strike="noStrike">
                <a:solidFill>
                  <a:srgbClr val="000000"/>
                </a:solidFill>
                <a:latin typeface="DM Sans"/>
                <a:ea typeface="DM Sans"/>
                <a:cs typeface="DM Sans"/>
                <a:sym typeface="DM Sans"/>
              </a:rPr>
              <a:t>Z </a:t>
            </a:r>
            <a:r>
              <a:rPr i="0" lang="es" sz="1350" u="none" cap="none" strike="noStrike">
                <a:solidFill>
                  <a:srgbClr val="000000"/>
                </a:solidFill>
                <a:latin typeface="DM Sans"/>
                <a:ea typeface="DM Sans"/>
                <a:cs typeface="DM Sans"/>
                <a:sym typeface="DM Sans"/>
              </a:rPr>
              <a:t> puedes también mover los elementos </a:t>
            </a:r>
            <a:r>
              <a:rPr i="0" lang="es" sz="1350" u="none" cap="none" strike="noStrike">
                <a:solidFill>
                  <a:srgbClr val="000000"/>
                </a:solidFill>
                <a:highlight>
                  <a:schemeClr val="accent6"/>
                </a:highlight>
                <a:latin typeface="DM Sans"/>
                <a:ea typeface="DM Sans"/>
                <a:cs typeface="DM Sans"/>
                <a:sym typeface="DM Sans"/>
              </a:rPr>
              <a:t>hacia adelante o atrás</a:t>
            </a:r>
            <a:r>
              <a:rPr i="0" lang="es" sz="1350" u="none" cap="none" strike="noStrike">
                <a:solidFill>
                  <a:srgbClr val="000000"/>
                </a:solidFill>
                <a:latin typeface="DM Sans"/>
                <a:ea typeface="DM Sans"/>
                <a:cs typeface="DM Sans"/>
                <a:sym typeface="DM Sans"/>
              </a:rPr>
              <a:t> en el documento (2D), como si se tratara de un espacio 3D</a:t>
            </a:r>
            <a:r>
              <a:rPr b="0" i="0" lang="es" sz="1700" u="none" cap="none" strike="noStrike">
                <a:solidFill>
                  <a:srgbClr val="000000"/>
                </a:solidFill>
                <a:latin typeface="Helvetica Neue Light"/>
                <a:ea typeface="Helvetica Neue Light"/>
                <a:cs typeface="Helvetica Neue Light"/>
                <a:sym typeface="Helvetica Neue Light"/>
              </a:rPr>
              <a:t>.</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141" name="Google Shape;141;p22"/>
          <p:cNvPicPr preferRelativeResize="0"/>
          <p:nvPr/>
        </p:nvPicPr>
        <p:blipFill rotWithShape="1">
          <a:blip r:embed="rId3">
            <a:alphaModFix/>
          </a:blip>
          <a:srcRect b="0" l="0" r="0" t="0"/>
          <a:stretch/>
        </p:blipFill>
        <p:spPr>
          <a:xfrm>
            <a:off x="5235425" y="1820732"/>
            <a:ext cx="3476501" cy="262803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4"/>
          <p:cNvSpPr txBox="1"/>
          <p:nvPr/>
        </p:nvSpPr>
        <p:spPr>
          <a:xfrm>
            <a:off x="1001900" y="1450975"/>
            <a:ext cx="7140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primer paso en la optimización de motores de búsqueda consiste en </a:t>
            </a:r>
            <a:r>
              <a:rPr lang="es" sz="1350">
                <a:highlight>
                  <a:schemeClr val="accent6"/>
                </a:highlight>
                <a:latin typeface="DM Sans"/>
                <a:ea typeface="DM Sans"/>
                <a:cs typeface="DM Sans"/>
                <a:sym typeface="DM Sans"/>
              </a:rPr>
              <a:t>determinar lo que se está optimizando.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Hay que identificar los términos que buscan los usuarios (“Keywords” o “Palabras clave”), y con los cuales se desea que un sitio web sea encontrado por los motores de búsqueda.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graphicFrame>
        <p:nvGraphicFramePr>
          <p:cNvPr id="765" name="Google Shape;765;p94"/>
          <p:cNvGraphicFramePr/>
          <p:nvPr/>
        </p:nvGraphicFramePr>
        <p:xfrm>
          <a:off x="1001900" y="2806700"/>
          <a:ext cx="3000000" cy="3000000"/>
        </p:xfrm>
        <a:graphic>
          <a:graphicData uri="http://schemas.openxmlformats.org/drawingml/2006/table">
            <a:tbl>
              <a:tblPr>
                <a:noFill/>
                <a:tableStyleId>{ABEA4C8B-4252-4869-A3C8-749C2B48D686}</a:tableStyleId>
              </a:tblPr>
              <a:tblGrid>
                <a:gridCol w="7140200"/>
              </a:tblGrid>
              <a:tr h="330200">
                <a:tc>
                  <a:txBody>
                    <a:bodyPr/>
                    <a:lstStyle/>
                    <a:p>
                      <a:pPr indent="0" lvl="0" marL="0" rtl="0" algn="l">
                        <a:lnSpc>
                          <a:spcPct val="135714"/>
                        </a:lnSpc>
                        <a:spcBef>
                          <a:spcPts val="0"/>
                        </a:spcBef>
                        <a:spcAft>
                          <a:spcPts val="0"/>
                        </a:spcAft>
                        <a:buNone/>
                      </a:pPr>
                      <a:r>
                        <a:rPr lang="es" sz="1200">
                          <a:solidFill>
                            <a:srgbClr val="808080"/>
                          </a:solidFill>
                          <a:latin typeface="Consolas"/>
                          <a:ea typeface="Consolas"/>
                          <a:cs typeface="Consolas"/>
                          <a:sym typeface="Consolas"/>
                        </a:rPr>
                        <a:t>&lt;</a:t>
                      </a:r>
                      <a:r>
                        <a:rPr lang="es" sz="1200">
                          <a:solidFill>
                            <a:srgbClr val="569CD6"/>
                          </a:solidFill>
                          <a:latin typeface="Consolas"/>
                          <a:ea typeface="Consolas"/>
                          <a:cs typeface="Consolas"/>
                          <a:sym typeface="Consolas"/>
                        </a:rPr>
                        <a:t>html</a:t>
                      </a:r>
                      <a:r>
                        <a:rPr lang="es"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s" sz="1200">
                          <a:solidFill>
                            <a:srgbClr val="D4D4D4"/>
                          </a:solidFill>
                          <a:latin typeface="Consolas"/>
                          <a:ea typeface="Consolas"/>
                          <a:cs typeface="Consolas"/>
                          <a:sym typeface="Consolas"/>
                        </a:rPr>
                        <a:t>   </a:t>
                      </a:r>
                      <a:r>
                        <a:rPr lang="es" sz="1200">
                          <a:solidFill>
                            <a:srgbClr val="808080"/>
                          </a:solidFill>
                          <a:latin typeface="Consolas"/>
                          <a:ea typeface="Consolas"/>
                          <a:cs typeface="Consolas"/>
                          <a:sym typeface="Consolas"/>
                        </a:rPr>
                        <a:t>&lt;</a:t>
                      </a:r>
                      <a:r>
                        <a:rPr lang="es" sz="1200">
                          <a:solidFill>
                            <a:srgbClr val="569CD6"/>
                          </a:solidFill>
                          <a:latin typeface="Consolas"/>
                          <a:ea typeface="Consolas"/>
                          <a:cs typeface="Consolas"/>
                          <a:sym typeface="Consolas"/>
                        </a:rPr>
                        <a:t>head</a:t>
                      </a:r>
                      <a:r>
                        <a:rPr lang="es"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s" sz="1200">
                          <a:solidFill>
                            <a:srgbClr val="D4D4D4"/>
                          </a:solidFill>
                          <a:latin typeface="Consolas"/>
                          <a:ea typeface="Consolas"/>
                          <a:cs typeface="Consolas"/>
                          <a:sym typeface="Consolas"/>
                        </a:rPr>
                        <a:t>   </a:t>
                      </a:r>
                      <a:r>
                        <a:rPr lang="es" sz="1200">
                          <a:solidFill>
                            <a:srgbClr val="808080"/>
                          </a:solidFill>
                          <a:latin typeface="Consolas"/>
                          <a:ea typeface="Consolas"/>
                          <a:cs typeface="Consolas"/>
                          <a:sym typeface="Consolas"/>
                        </a:rPr>
                        <a:t>&lt;</a:t>
                      </a:r>
                      <a:r>
                        <a:rPr lang="es" sz="1200">
                          <a:solidFill>
                            <a:srgbClr val="569CD6"/>
                          </a:solidFill>
                          <a:latin typeface="Consolas"/>
                          <a:ea typeface="Consolas"/>
                          <a:cs typeface="Consolas"/>
                          <a:sym typeface="Consolas"/>
                        </a:rPr>
                        <a:t>meta</a:t>
                      </a:r>
                      <a:r>
                        <a:rPr lang="es" sz="1200">
                          <a:solidFill>
                            <a:srgbClr val="D4D4D4"/>
                          </a:solidFill>
                          <a:latin typeface="Consolas"/>
                          <a:ea typeface="Consolas"/>
                          <a:cs typeface="Consolas"/>
                          <a:sym typeface="Consolas"/>
                        </a:rPr>
                        <a:t> </a:t>
                      </a:r>
                      <a:r>
                        <a:rPr lang="es" sz="1200">
                          <a:solidFill>
                            <a:srgbClr val="9CDCFE"/>
                          </a:solidFill>
                          <a:latin typeface="Consolas"/>
                          <a:ea typeface="Consolas"/>
                          <a:cs typeface="Consolas"/>
                          <a:sym typeface="Consolas"/>
                        </a:rPr>
                        <a:t>name</a:t>
                      </a:r>
                      <a:r>
                        <a:rPr lang="es" sz="1200">
                          <a:solidFill>
                            <a:srgbClr val="D4D4D4"/>
                          </a:solidFill>
                          <a:latin typeface="Consolas"/>
                          <a:ea typeface="Consolas"/>
                          <a:cs typeface="Consolas"/>
                          <a:sym typeface="Consolas"/>
                        </a:rPr>
                        <a:t>=</a:t>
                      </a:r>
                      <a:r>
                        <a:rPr lang="es" sz="1200">
                          <a:solidFill>
                            <a:srgbClr val="CE9178"/>
                          </a:solidFill>
                          <a:latin typeface="Consolas"/>
                          <a:ea typeface="Consolas"/>
                          <a:cs typeface="Consolas"/>
                          <a:sym typeface="Consolas"/>
                        </a:rPr>
                        <a:t>"description" </a:t>
                      </a:r>
                      <a:r>
                        <a:rPr lang="es" sz="1200">
                          <a:solidFill>
                            <a:srgbClr val="9CDCFE"/>
                          </a:solidFill>
                          <a:latin typeface="Consolas"/>
                          <a:ea typeface="Consolas"/>
                          <a:cs typeface="Consolas"/>
                          <a:sym typeface="Consolas"/>
                        </a:rPr>
                        <a:t>content</a:t>
                      </a:r>
                      <a:r>
                        <a:rPr lang="es" sz="1200">
                          <a:solidFill>
                            <a:srgbClr val="D4D4D4"/>
                          </a:solidFill>
                          <a:latin typeface="Consolas"/>
                          <a:ea typeface="Consolas"/>
                          <a:cs typeface="Consolas"/>
                          <a:sym typeface="Consolas"/>
                        </a:rPr>
                        <a:t>=</a:t>
                      </a:r>
                      <a:r>
                        <a:rPr lang="es" sz="1200">
                          <a:solidFill>
                            <a:srgbClr val="CE9178"/>
                          </a:solidFill>
                          <a:latin typeface="Consolas"/>
                          <a:ea typeface="Consolas"/>
                          <a:cs typeface="Consolas"/>
                          <a:sym typeface="Consolas"/>
                        </a:rPr>
                        <a:t>"Ejemplo de Palabras Clave y Programación"</a:t>
                      </a:r>
                      <a:r>
                        <a:rPr lang="es"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s" sz="1200">
                          <a:solidFill>
                            <a:srgbClr val="D4D4D4"/>
                          </a:solidFill>
                          <a:latin typeface="Consolas"/>
                          <a:ea typeface="Consolas"/>
                          <a:cs typeface="Consolas"/>
                          <a:sym typeface="Consolas"/>
                        </a:rPr>
                        <a:t>   </a:t>
                      </a:r>
                      <a:r>
                        <a:rPr lang="es" sz="1200">
                          <a:solidFill>
                            <a:srgbClr val="808080"/>
                          </a:solidFill>
                          <a:latin typeface="Consolas"/>
                          <a:ea typeface="Consolas"/>
                          <a:cs typeface="Consolas"/>
                          <a:sym typeface="Consolas"/>
                        </a:rPr>
                        <a:t>&lt;</a:t>
                      </a:r>
                      <a:r>
                        <a:rPr lang="es" sz="1200">
                          <a:solidFill>
                            <a:srgbClr val="569CD6"/>
                          </a:solidFill>
                          <a:latin typeface="Consolas"/>
                          <a:ea typeface="Consolas"/>
                          <a:cs typeface="Consolas"/>
                          <a:sym typeface="Consolas"/>
                        </a:rPr>
                        <a:t>meta</a:t>
                      </a:r>
                      <a:r>
                        <a:rPr lang="es" sz="1200">
                          <a:solidFill>
                            <a:srgbClr val="D4D4D4"/>
                          </a:solidFill>
                          <a:latin typeface="Consolas"/>
                          <a:ea typeface="Consolas"/>
                          <a:cs typeface="Consolas"/>
                          <a:sym typeface="Consolas"/>
                        </a:rPr>
                        <a:t> </a:t>
                      </a:r>
                      <a:r>
                        <a:rPr lang="es" sz="1200">
                          <a:solidFill>
                            <a:srgbClr val="9CDCFE"/>
                          </a:solidFill>
                          <a:latin typeface="Consolas"/>
                          <a:ea typeface="Consolas"/>
                          <a:cs typeface="Consolas"/>
                          <a:sym typeface="Consolas"/>
                        </a:rPr>
                        <a:t>name</a:t>
                      </a:r>
                      <a:r>
                        <a:rPr lang="es" sz="1200">
                          <a:solidFill>
                            <a:srgbClr val="D4D4D4"/>
                          </a:solidFill>
                          <a:latin typeface="Consolas"/>
                          <a:ea typeface="Consolas"/>
                          <a:cs typeface="Consolas"/>
                          <a:sym typeface="Consolas"/>
                        </a:rPr>
                        <a:t>=</a:t>
                      </a:r>
                      <a:r>
                        <a:rPr lang="es" sz="1200">
                          <a:solidFill>
                            <a:srgbClr val="CE9178"/>
                          </a:solidFill>
                          <a:latin typeface="Consolas"/>
                          <a:ea typeface="Consolas"/>
                          <a:cs typeface="Consolas"/>
                          <a:sym typeface="Consolas"/>
                        </a:rPr>
                        <a:t>"keywords" </a:t>
                      </a:r>
                      <a:r>
                        <a:rPr lang="es" sz="1200">
                          <a:solidFill>
                            <a:srgbClr val="D4D4D4"/>
                          </a:solidFill>
                          <a:latin typeface="Consolas"/>
                          <a:ea typeface="Consolas"/>
                          <a:cs typeface="Consolas"/>
                          <a:sym typeface="Consolas"/>
                        </a:rPr>
                        <a:t> </a:t>
                      </a:r>
                      <a:r>
                        <a:rPr lang="es" sz="1200">
                          <a:solidFill>
                            <a:srgbClr val="9CDCFE"/>
                          </a:solidFill>
                          <a:latin typeface="Consolas"/>
                          <a:ea typeface="Consolas"/>
                          <a:cs typeface="Consolas"/>
                          <a:sym typeface="Consolas"/>
                        </a:rPr>
                        <a:t>content</a:t>
                      </a:r>
                      <a:r>
                        <a:rPr lang="es" sz="1200">
                          <a:solidFill>
                            <a:srgbClr val="D4D4D4"/>
                          </a:solidFill>
                          <a:latin typeface="Consolas"/>
                          <a:ea typeface="Consolas"/>
                          <a:cs typeface="Consolas"/>
                          <a:sym typeface="Consolas"/>
                        </a:rPr>
                        <a:t>=</a:t>
                      </a:r>
                      <a:r>
                        <a:rPr lang="es" sz="1200">
                          <a:solidFill>
                            <a:srgbClr val="CE9178"/>
                          </a:solidFill>
                          <a:latin typeface="Consolas"/>
                          <a:ea typeface="Consolas"/>
                          <a:cs typeface="Consolas"/>
                          <a:sym typeface="Consolas"/>
                        </a:rPr>
                        <a:t>"HTML, ASP, JS, META, PALABRAS CLAVE, EJEMPLO"</a:t>
                      </a:r>
                      <a:r>
                        <a:rPr lang="es"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s" sz="1200">
                          <a:solidFill>
                            <a:srgbClr val="D4D4D4"/>
                          </a:solidFill>
                          <a:latin typeface="Consolas"/>
                          <a:ea typeface="Consolas"/>
                          <a:cs typeface="Consolas"/>
                          <a:sym typeface="Consolas"/>
                        </a:rPr>
                        <a:t>   </a:t>
                      </a:r>
                      <a:r>
                        <a:rPr lang="es" sz="1200">
                          <a:solidFill>
                            <a:srgbClr val="808080"/>
                          </a:solidFill>
                          <a:latin typeface="Consolas"/>
                          <a:ea typeface="Consolas"/>
                          <a:cs typeface="Consolas"/>
                          <a:sym typeface="Consolas"/>
                        </a:rPr>
                        <a:t>&lt;/</a:t>
                      </a:r>
                      <a:r>
                        <a:rPr lang="es" sz="1200">
                          <a:solidFill>
                            <a:srgbClr val="569CD6"/>
                          </a:solidFill>
                          <a:latin typeface="Consolas"/>
                          <a:ea typeface="Consolas"/>
                          <a:cs typeface="Consolas"/>
                          <a:sym typeface="Consolas"/>
                        </a:rPr>
                        <a:t>head</a:t>
                      </a:r>
                      <a:r>
                        <a:rPr lang="es"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s"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txBody>
                  <a:tcPr marT="63500" marB="63500" marR="63500" marL="63500">
                    <a:solidFill>
                      <a:srgbClr val="000000"/>
                    </a:solidFill>
                  </a:tcPr>
                </a:tc>
              </a:tr>
            </a:tbl>
          </a:graphicData>
        </a:graphic>
      </p:graphicFrame>
      <p:sp>
        <p:nvSpPr>
          <p:cNvPr id="766" name="Google Shape;766;p94"/>
          <p:cNvSpPr/>
          <p:nvPr/>
        </p:nvSpPr>
        <p:spPr>
          <a:xfrm>
            <a:off x="289525" y="559450"/>
            <a:ext cx="711600" cy="675600"/>
          </a:xfrm>
          <a:prstGeom prst="ellipse">
            <a:avLst/>
          </a:prstGeom>
          <a:solidFill>
            <a:srgbClr val="83AE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4"/>
          <p:cNvSpPr txBox="1"/>
          <p:nvPr/>
        </p:nvSpPr>
        <p:spPr>
          <a:xfrm>
            <a:off x="0" y="527800"/>
            <a:ext cx="8141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2.   Keywords o palabras clave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5"/>
          <p:cNvSpPr txBox="1"/>
          <p:nvPr/>
        </p:nvSpPr>
        <p:spPr>
          <a:xfrm>
            <a:off x="473350" y="1908175"/>
            <a:ext cx="3917400" cy="1895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Indica los títulos de las páginas utilizando las etiquetas title.</a:t>
            </a:r>
            <a:endParaRPr sz="1350">
              <a:latin typeface="DM Sans"/>
              <a:ea typeface="DM Sans"/>
              <a:cs typeface="DM Sans"/>
              <a:sym typeface="DM Sans"/>
            </a:endParaRPr>
          </a:p>
          <a:p>
            <a:pPr indent="0" lvl="0" marL="457200" marR="0" rtl="0" algn="l">
              <a:lnSpc>
                <a:spcPct val="100000"/>
              </a:lnSpc>
              <a:spcBef>
                <a:spcPts val="1000"/>
              </a:spcBef>
              <a:spcAft>
                <a:spcPts val="0"/>
              </a:spcAft>
              <a:buNone/>
            </a:pPr>
            <a:r>
              <a:rPr lang="es" sz="1350">
                <a:highlight>
                  <a:schemeClr val="accent6"/>
                </a:highlight>
                <a:latin typeface="DM Sans"/>
                <a:ea typeface="DM Sans"/>
                <a:cs typeface="DM Sans"/>
                <a:sym typeface="DM Sans"/>
              </a:rPr>
              <a:t>&lt;title&gt;Título de mi página&lt;/title&gt;</a:t>
            </a:r>
            <a:endParaRPr sz="1350">
              <a:highlight>
                <a:schemeClr val="accent6"/>
              </a:highlight>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Una etiqueta title indica tanto a los usuarios como a los motores de búsqueda el tema sobre el que trata una página. </a:t>
            </a:r>
            <a:endParaRPr sz="1350">
              <a:latin typeface="DM Sans"/>
              <a:ea typeface="DM Sans"/>
              <a:cs typeface="DM Sans"/>
              <a:sym typeface="DM Sans"/>
            </a:endParaRPr>
          </a:p>
        </p:txBody>
      </p:sp>
      <p:sp>
        <p:nvSpPr>
          <p:cNvPr id="773" name="Google Shape;773;p95"/>
          <p:cNvSpPr txBox="1"/>
          <p:nvPr/>
        </p:nvSpPr>
        <p:spPr>
          <a:xfrm>
            <a:off x="4527575" y="1908175"/>
            <a:ext cx="3834600" cy="1559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Lo ideal sería crear un título único para cada página del sitio.</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El título de tu página principal puede incluir el nombre de tu sitio web o negocio, y podría incluir otra información importante.</a:t>
            </a:r>
            <a:endParaRPr sz="1350">
              <a:latin typeface="DM Sans"/>
              <a:ea typeface="DM Sans"/>
              <a:cs typeface="DM Sans"/>
              <a:sym typeface="DM Sans"/>
            </a:endParaRPr>
          </a:p>
        </p:txBody>
      </p:sp>
      <p:sp>
        <p:nvSpPr>
          <p:cNvPr id="774" name="Google Shape;774;p95"/>
          <p:cNvSpPr/>
          <p:nvPr/>
        </p:nvSpPr>
        <p:spPr>
          <a:xfrm>
            <a:off x="289525" y="559450"/>
            <a:ext cx="711600" cy="675600"/>
          </a:xfrm>
          <a:prstGeom prst="ellipse">
            <a:avLst/>
          </a:prstGeom>
          <a:solidFill>
            <a:srgbClr val="83AE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5"/>
          <p:cNvSpPr txBox="1"/>
          <p:nvPr/>
        </p:nvSpPr>
        <p:spPr>
          <a:xfrm>
            <a:off x="357375" y="5278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3. </a:t>
            </a:r>
            <a:r>
              <a:rPr b="1" i="0" lang="es" sz="4000" u="none" cap="none" strike="noStrike">
                <a:solidFill>
                  <a:schemeClr val="dk1"/>
                </a:solidFill>
                <a:latin typeface="DM Sans"/>
                <a:ea typeface="DM Sans"/>
                <a:cs typeface="DM Sans"/>
                <a:sym typeface="DM Sans"/>
              </a:rPr>
              <a:t>Título</a:t>
            </a:r>
            <a:r>
              <a:rPr b="1" lang="es" sz="4000">
                <a:solidFill>
                  <a:schemeClr val="dk1"/>
                </a:solidFill>
                <a:latin typeface="DM Sans"/>
                <a:ea typeface="DM Sans"/>
                <a:cs typeface="DM Sans"/>
                <a:sym typeface="DM Sans"/>
              </a:rPr>
              <a: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6"/>
          <p:cNvSpPr txBox="1"/>
          <p:nvPr/>
        </p:nvSpPr>
        <p:spPr>
          <a:xfrm>
            <a:off x="473350" y="1908175"/>
            <a:ext cx="3834600" cy="218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lang="es" sz="1350">
                <a:latin typeface="DM Sans"/>
                <a:ea typeface="DM Sans"/>
                <a:cs typeface="DM Sans"/>
                <a:sym typeface="DM Sans"/>
              </a:rPr>
              <a:t>Al utilizar varios tamaños de encabezado en orden (h1, h2, h3, etc), se crea una estructura jerárquica de contenido, lo que permite a los usuarios navegar por un documento con más facilidad.</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lang="es" sz="1350">
                <a:latin typeface="DM Sans"/>
                <a:ea typeface="DM Sans"/>
                <a:cs typeface="DM Sans"/>
                <a:sym typeface="DM Sans"/>
              </a:rPr>
              <a:t>Considera cuáles son los puntos principales y secundarios del contenido de la página y, en función de ello, decide dónde utilizar etiquetas de encabezado.</a:t>
            </a:r>
            <a:endParaRPr sz="1350">
              <a:latin typeface="DM Sans"/>
              <a:ea typeface="DM Sans"/>
              <a:cs typeface="DM Sans"/>
              <a:sym typeface="DM Sans"/>
            </a:endParaRPr>
          </a:p>
        </p:txBody>
      </p:sp>
      <p:sp>
        <p:nvSpPr>
          <p:cNvPr id="781" name="Google Shape;781;p96"/>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Evita escribir texto que no ayude a definir la estructura de la página y utilizar etiquetas de encabezado en lugares en los que otras etiquetas, como &lt;em&gt; y &lt;strong&gt;, serían más adecuadas.</a:t>
            </a:r>
            <a:endParaRPr b="0" i="0" sz="1350" u="none" cap="none" strike="noStrike">
              <a:solidFill>
                <a:srgbClr val="000000"/>
              </a:solidFill>
              <a:highlight>
                <a:schemeClr val="accent6"/>
              </a:highlight>
              <a:latin typeface="DM Sans"/>
              <a:ea typeface="DM Sans"/>
              <a:cs typeface="DM Sans"/>
              <a:sym typeface="DM Sans"/>
            </a:endParaRPr>
          </a:p>
        </p:txBody>
      </p:sp>
      <p:sp>
        <p:nvSpPr>
          <p:cNvPr id="782" name="Google Shape;782;p96"/>
          <p:cNvSpPr/>
          <p:nvPr/>
        </p:nvSpPr>
        <p:spPr>
          <a:xfrm>
            <a:off x="289525" y="559450"/>
            <a:ext cx="711600" cy="675600"/>
          </a:xfrm>
          <a:prstGeom prst="ellipse">
            <a:avLst/>
          </a:prstGeom>
          <a:solidFill>
            <a:srgbClr val="83AE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6"/>
          <p:cNvSpPr txBox="1"/>
          <p:nvPr/>
        </p:nvSpPr>
        <p:spPr>
          <a:xfrm>
            <a:off x="342475" y="5278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4.  Jerarquía de encabezados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7"/>
          <p:cNvSpPr txBox="1"/>
          <p:nvPr/>
        </p:nvSpPr>
        <p:spPr>
          <a:xfrm>
            <a:off x="476250" y="1990175"/>
            <a:ext cx="4066500" cy="2727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A los usuarios les gusta el contenido bien escrito y fácil de entender.</a:t>
            </a:r>
            <a:endParaRPr sz="1350">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Te recomendamos que organices el contenido para que los usuarios sepan dónde termina un tema y empieza otro, creando una especie de historia.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Al dividir el contenido en secciones o bloques lógicos, los usuarios pueden encontrar lo que buscan más rápidamente.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789" name="Google Shape;789;p97"/>
          <p:cNvSpPr/>
          <p:nvPr/>
        </p:nvSpPr>
        <p:spPr>
          <a:xfrm>
            <a:off x="289525" y="559450"/>
            <a:ext cx="711600" cy="6756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790" name="Google Shape;790;p97"/>
          <p:cNvSpPr txBox="1"/>
          <p:nvPr/>
        </p:nvSpPr>
        <p:spPr>
          <a:xfrm>
            <a:off x="357400" y="559450"/>
            <a:ext cx="6187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  Contenido textual: algunos tips</a:t>
            </a:r>
            <a:endParaRPr b="1" i="0" sz="4000" u="none" cap="none" strike="noStrike">
              <a:solidFill>
                <a:schemeClr val="dk1"/>
              </a:solidFill>
              <a:latin typeface="DM Sans"/>
              <a:ea typeface="DM Sans"/>
              <a:cs typeface="DM Sans"/>
              <a:sym typeface="DM Sans"/>
            </a:endParaRPr>
          </a:p>
        </p:txBody>
      </p:sp>
      <p:sp>
        <p:nvSpPr>
          <p:cNvPr id="791" name="Google Shape;791;p97"/>
          <p:cNvSpPr txBox="1"/>
          <p:nvPr/>
        </p:nvSpPr>
        <p:spPr>
          <a:xfrm>
            <a:off x="4660650" y="1990175"/>
            <a:ext cx="4007100" cy="27270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Diseña tu sitio web teniendo en cuenta las necesidades de los visitantes y, a la vez, asegúrate de que los buscadores puedan acceder a él fácilmente.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Para crear contenido de alta calidad, se necesita gran cantidad de al menos uno de estos factores: tiempo, dedicación, experiencia y talento.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contenido debe ofrecer información precisa, estar redactado de manera clara y ser exhaustivo.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off-page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off-page</a:t>
            </a:r>
            <a:endParaRPr b="1" i="0" sz="4000" u="none" cap="none" strike="noStrike">
              <a:solidFill>
                <a:schemeClr val="dk1"/>
              </a:solidFill>
              <a:latin typeface="DM Sans"/>
              <a:ea typeface="DM Sans"/>
              <a:cs typeface="DM Sans"/>
              <a:sym typeface="DM Sans"/>
            </a:endParaRPr>
          </a:p>
        </p:txBody>
      </p:sp>
      <p:sp>
        <p:nvSpPr>
          <p:cNvPr id="802" name="Google Shape;802;p99"/>
          <p:cNvSpPr txBox="1"/>
          <p:nvPr/>
        </p:nvSpPr>
        <p:spPr>
          <a:xfrm>
            <a:off x="473350" y="1959900"/>
            <a:ext cx="8041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SEO Off-Page se refiere a las optimizaciones que se pueden realizar en otros sitios web para ayudar a mejorar un sitio web diferente. Entre las estrategias podemos encontrar:</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s" sz="1350">
                <a:latin typeface="DM Sans"/>
                <a:ea typeface="DM Sans"/>
                <a:cs typeface="DM Sans"/>
                <a:sym typeface="DM Sans"/>
              </a:rPr>
              <a:t>Promoción y señales en redes sociales.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s" sz="1350">
                <a:latin typeface="DM Sans"/>
                <a:ea typeface="DM Sans"/>
                <a:cs typeface="DM Sans"/>
                <a:sym typeface="DM Sans"/>
              </a:rPr>
              <a:t>Enlaces en otros sitios web relacionados.</a:t>
            </a:r>
            <a:endParaRPr sz="1350">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100"/>
          <p:cNvPicPr preferRelativeResize="0"/>
          <p:nvPr/>
        </p:nvPicPr>
        <p:blipFill>
          <a:blip r:embed="rId3">
            <a:alphaModFix/>
          </a:blip>
          <a:stretch>
            <a:fillRect/>
          </a:stretch>
        </p:blipFill>
        <p:spPr>
          <a:xfrm>
            <a:off x="5029550" y="658825"/>
            <a:ext cx="4114450" cy="4484675"/>
          </a:xfrm>
          <a:prstGeom prst="rect">
            <a:avLst/>
          </a:prstGeom>
          <a:noFill/>
          <a:ln>
            <a:noFill/>
          </a:ln>
        </p:spPr>
      </p:pic>
      <p:pic>
        <p:nvPicPr>
          <p:cNvPr id="808" name="Google Shape;808;p10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09" name="Google Shape;809;p100"/>
          <p:cNvSpPr txBox="1"/>
          <p:nvPr/>
        </p:nvSpPr>
        <p:spPr>
          <a:xfrm>
            <a:off x="549525" y="1879825"/>
            <a:ext cx="3665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sitios web, creados para fomentar la interacción y el intercambio de información entre usuarios, han facilitado que se relacionen grupos de usuarios con intereses similares y contenido oportuno.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Evitar: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Promocionar todas las novedades pequeñas; promociona solo las grandes e interesantes.</a:t>
            </a:r>
            <a:endParaRPr sz="1350">
              <a:latin typeface="DM Sans"/>
              <a:ea typeface="DM Sans"/>
              <a:cs typeface="DM Sans"/>
              <a:sym typeface="DM Sans"/>
            </a:endParaRPr>
          </a:p>
        </p:txBody>
      </p:sp>
      <p:sp>
        <p:nvSpPr>
          <p:cNvPr id="810" name="Google Shape;810;p100"/>
          <p:cNvSpPr/>
          <p:nvPr/>
        </p:nvSpPr>
        <p:spPr>
          <a:xfrm>
            <a:off x="289525" y="559450"/>
            <a:ext cx="711600" cy="6756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811" name="Google Shape;811;p100"/>
          <p:cNvSpPr txBox="1"/>
          <p:nvPr/>
        </p:nvSpPr>
        <p:spPr>
          <a:xfrm>
            <a:off x="501450" y="548350"/>
            <a:ext cx="6051000" cy="12930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Promoción en redes </a:t>
            </a:r>
            <a:endParaRPr b="1" sz="4000">
              <a:solidFill>
                <a:schemeClr val="dk1"/>
              </a:solidFill>
              <a:latin typeface="DM Sans"/>
              <a:ea typeface="DM Sans"/>
              <a:cs typeface="DM Sans"/>
              <a:sym typeface="DM Sans"/>
            </a:endParaRPr>
          </a:p>
          <a:p>
            <a:pPr indent="0" lvl="0" marL="457200" marR="0" rtl="0" algn="l">
              <a:lnSpc>
                <a:spcPct val="90000"/>
              </a:lnSpc>
              <a:spcBef>
                <a:spcPts val="0"/>
              </a:spcBef>
              <a:spcAft>
                <a:spcPts val="0"/>
              </a:spcAft>
              <a:buNone/>
            </a:pPr>
            <a:r>
              <a:rPr b="1" lang="es" sz="4000">
                <a:solidFill>
                  <a:schemeClr val="dk1"/>
                </a:solidFill>
                <a:latin typeface="DM Sans"/>
                <a:ea typeface="DM Sans"/>
                <a:cs typeface="DM Sans"/>
                <a:sym typeface="DM Sans"/>
              </a:rPr>
              <a:t>sociales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1"/>
          <p:cNvSpPr txBox="1"/>
          <p:nvPr/>
        </p:nvSpPr>
        <p:spPr>
          <a:xfrm>
            <a:off x="530775" y="2248975"/>
            <a:ext cx="551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probable que ya haya varios sitios web sobre temáticas similares a la tuya, y estar en contacto con ellos puede resultar útil.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Los temas más actuales de tu nicho o comunidad, pueden darte ideas para crear contenido u ofrecer buenos recursos a los usuarios.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Evitar: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 Enviar solicitudes a todos los sitios web cuyo contenido esté relacionado con tu área temática para que incluyan enlaces a tu sitio web.</a:t>
            </a:r>
            <a:endParaRPr sz="1350">
              <a:latin typeface="DM Sans"/>
              <a:ea typeface="DM Sans"/>
              <a:cs typeface="DM Sans"/>
              <a:sym typeface="DM Sans"/>
            </a:endParaRPr>
          </a:p>
        </p:txBody>
      </p:sp>
      <p:sp>
        <p:nvSpPr>
          <p:cNvPr id="817" name="Google Shape;817;p101"/>
          <p:cNvSpPr/>
          <p:nvPr/>
        </p:nvSpPr>
        <p:spPr>
          <a:xfrm>
            <a:off x="289525" y="559450"/>
            <a:ext cx="711600" cy="6756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818" name="Google Shape;818;p101"/>
          <p:cNvSpPr txBox="1"/>
          <p:nvPr/>
        </p:nvSpPr>
        <p:spPr>
          <a:xfrm>
            <a:off x="438975" y="559450"/>
            <a:ext cx="64287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2.  Llegar a los usuarios de la comunidad relacionada con tu sitio web </a:t>
            </a:r>
            <a:endParaRPr b="1" i="0" sz="3500" u="none" cap="none" strike="noStrike">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técnico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SEO técnico</a:t>
            </a:r>
            <a:endParaRPr b="1" i="0" sz="4000" u="none" cap="none" strike="noStrike">
              <a:solidFill>
                <a:schemeClr val="dk1"/>
              </a:solidFill>
              <a:latin typeface="DM Sans"/>
              <a:ea typeface="DM Sans"/>
              <a:cs typeface="DM Sans"/>
              <a:sym typeface="DM Sans"/>
            </a:endParaRPr>
          </a:p>
        </p:txBody>
      </p:sp>
      <p:sp>
        <p:nvSpPr>
          <p:cNvPr id="829" name="Google Shape;829;p103"/>
          <p:cNvSpPr txBox="1"/>
          <p:nvPr/>
        </p:nvSpPr>
        <p:spPr>
          <a:xfrm>
            <a:off x="473350" y="1908175"/>
            <a:ext cx="4983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SEO Técnico se refiere a las optimizaciones que ayudan a los buscadores a rastrear e indexar las páginas web de manera más eficiente. Algunas tácticas a aplicar son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Mejorar la velocidad de carga de la página (por ejemplo, optimizando las imágenes, algo que veremos más adelante)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Organizar la jerarquía de archivos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Crear un mapa de sitio (Sitemap)</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Gradientes</a:t>
            </a:r>
            <a:endParaRPr b="1" sz="4000">
              <a:solidFill>
                <a:schemeClr val="dk1"/>
              </a:solidFill>
              <a:latin typeface="DM Sans"/>
              <a:ea typeface="DM Sans"/>
              <a:cs typeface="DM Sans"/>
              <a:sym typeface="DM Sans"/>
            </a:endParaRPr>
          </a:p>
        </p:txBody>
      </p:sp>
      <p:sp>
        <p:nvSpPr>
          <p:cNvPr id="147" name="Google Shape;147;p23"/>
          <p:cNvSpPr txBox="1"/>
          <p:nvPr/>
        </p:nvSpPr>
        <p:spPr>
          <a:xfrm>
            <a:off x="546825" y="1953200"/>
            <a:ext cx="6051900" cy="23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b="1" lang="es" sz="1350">
                <a:solidFill>
                  <a:schemeClr val="dk1"/>
                </a:solidFill>
                <a:latin typeface="DM Sans"/>
                <a:ea typeface="DM Sans"/>
                <a:cs typeface="DM Sans"/>
                <a:sym typeface="DM Sans"/>
              </a:rPr>
              <a:t>CSS3</a:t>
            </a:r>
            <a:r>
              <a:rPr lang="es" sz="1350">
                <a:solidFill>
                  <a:schemeClr val="dk1"/>
                </a:solidFill>
                <a:latin typeface="DM Sans"/>
                <a:ea typeface="DM Sans"/>
                <a:cs typeface="DM Sans"/>
                <a:sym typeface="DM Sans"/>
              </a:rPr>
              <a:t> ha agregado la opción de crear gradientes (fondos en degradé) sin la necesidad de usar imágenes.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gradientes en CSS son de </a:t>
            </a:r>
            <a:r>
              <a:rPr b="1" lang="es" sz="1350">
                <a:solidFill>
                  <a:schemeClr val="dk1"/>
                </a:solidFill>
                <a:latin typeface="DM Sans"/>
                <a:ea typeface="DM Sans"/>
                <a:cs typeface="DM Sans"/>
                <a:sym typeface="DM Sans"/>
              </a:rPr>
              <a:t>dos tipos: lineales (</a:t>
            </a:r>
            <a:r>
              <a:rPr b="1" i="1" lang="es" sz="1350">
                <a:solidFill>
                  <a:schemeClr val="dk1"/>
                </a:solidFill>
                <a:latin typeface="DM Sans"/>
                <a:ea typeface="DM Sans"/>
                <a:cs typeface="DM Sans"/>
                <a:sym typeface="DM Sans"/>
              </a:rPr>
              <a:t>linear-gradient</a:t>
            </a:r>
            <a:r>
              <a:rPr b="1" lang="es" sz="1350">
                <a:solidFill>
                  <a:schemeClr val="dk1"/>
                </a:solidFill>
                <a:latin typeface="DM Sans"/>
                <a:ea typeface="DM Sans"/>
                <a:cs typeface="DM Sans"/>
                <a:sym typeface="DM Sans"/>
              </a:rPr>
              <a:t>) y radiales (</a:t>
            </a:r>
            <a:r>
              <a:rPr b="1" i="1" lang="es" sz="1350">
                <a:solidFill>
                  <a:schemeClr val="dk1"/>
                </a:solidFill>
                <a:latin typeface="DM Sans"/>
                <a:ea typeface="DM Sans"/>
                <a:cs typeface="DM Sans"/>
                <a:sym typeface="DM Sans"/>
              </a:rPr>
              <a:t>radial-gradient</a:t>
            </a:r>
            <a:r>
              <a:rPr b="1" lang="es"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En el gradiente lineal, la transformación de color va avanzando línea a línea; mientras que en el radial, dicha transformación se produce debido a que sucesivos círculos concéntricos van cambiando de color.</a:t>
            </a:r>
            <a:endParaRPr sz="1350">
              <a:latin typeface="Helvetica Neue Light"/>
              <a:ea typeface="Helvetica Neue Light"/>
              <a:cs typeface="Helvetica Neue Light"/>
              <a:sym typeface="Helvetica Neue 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Organizar la jerarquía 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Entiende cómo utilizan los buscadores las URL</a:t>
            </a:r>
            <a:endParaRPr b="1" i="0" sz="4000" u="none" cap="none" strike="noStrike">
              <a:solidFill>
                <a:schemeClr val="dk1"/>
              </a:solidFill>
              <a:latin typeface="DM Sans"/>
              <a:ea typeface="DM Sans"/>
              <a:cs typeface="DM Sans"/>
              <a:sym typeface="DM Sans"/>
            </a:endParaRPr>
          </a:p>
        </p:txBody>
      </p:sp>
      <p:sp>
        <p:nvSpPr>
          <p:cNvPr id="840" name="Google Shape;840;p105"/>
          <p:cNvSpPr txBox="1"/>
          <p:nvPr/>
        </p:nvSpPr>
        <p:spPr>
          <a:xfrm>
            <a:off x="476250" y="2120550"/>
            <a:ext cx="5912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buscadores necesitan una URL única por fragmento de contenido para poder rastrear e indexar dicho contenido. Deben utilizar URL diferentes para que aparezcan correctamente en la búsqueda.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Las URL se dividen generalmente en varias secciones distintas: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protocolo://nombredehost/ruta/nombredearchivo?cadenadeconsulta#fragmento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41" name="Google Shape;841;p105"/>
          <p:cNvSpPr txBox="1"/>
          <p:nvPr/>
        </p:nvSpPr>
        <p:spPr>
          <a:xfrm>
            <a:off x="105350" y="4645425"/>
            <a:ext cx="429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Fuente: </a:t>
            </a:r>
            <a:r>
              <a:rPr lang="es" sz="1100" u="sng">
                <a:solidFill>
                  <a:schemeClr val="folHlink"/>
                </a:solidFill>
                <a:latin typeface="DM Sans"/>
                <a:ea typeface="DM Sans"/>
                <a:cs typeface="DM Sans"/>
                <a:sym typeface="DM Sans"/>
                <a:hlinkClick r:id="rId3">
                  <a:extLst>
                    <a:ext uri="{A12FA001-AC4F-418D-AE19-62706E023703}">
                      <ahyp:hlinkClr val="tx"/>
                    </a:ext>
                  </a:extLst>
                </a:hlinkClick>
              </a:rPr>
              <a:t>https://developers.google.com/</a:t>
            </a:r>
            <a:endParaRPr sz="1100">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Entiende cómo utilizan los buscadores las URL</a:t>
            </a:r>
            <a:endParaRPr b="1" i="0" sz="4000" u="none" cap="none" strike="noStrike">
              <a:solidFill>
                <a:schemeClr val="dk1"/>
              </a:solidFill>
              <a:latin typeface="DM Sans"/>
              <a:ea typeface="DM Sans"/>
              <a:cs typeface="DM Sans"/>
              <a:sym typeface="DM Sans"/>
            </a:endParaRPr>
          </a:p>
        </p:txBody>
      </p:sp>
      <p:sp>
        <p:nvSpPr>
          <p:cNvPr id="847" name="Google Shape;847;p106"/>
          <p:cNvSpPr txBox="1"/>
          <p:nvPr/>
        </p:nvSpPr>
        <p:spPr>
          <a:xfrm>
            <a:off x="476250" y="2120550"/>
            <a:ext cx="5912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ejemplo: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u="sng">
                <a:solidFill>
                  <a:schemeClr val="hlink"/>
                </a:solidFill>
                <a:highlight>
                  <a:schemeClr val="accent6"/>
                </a:highlight>
                <a:latin typeface="DM Sans"/>
                <a:ea typeface="DM Sans"/>
                <a:cs typeface="DM Sans"/>
                <a:sym typeface="DM Sans"/>
                <a:hlinkClick r:id="rId3"/>
              </a:rPr>
              <a:t>https://www.example.com/CalzadoDeportivo/Mujer.htm?talla=8#info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lo general, los fragmentos (en este caso, "#info") identifican a qué parte de la página se desplaza el navegador. Dado que normalmente el contenido es el mismo independientemente del fragmento, los buscadores suelen ignorarlos.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7"/>
          <p:cNvSpPr txBox="1"/>
          <p:nvPr/>
        </p:nvSpPr>
        <p:spPr>
          <a:xfrm>
            <a:off x="457725" y="468325"/>
            <a:ext cx="7243200" cy="126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900">
                <a:solidFill>
                  <a:schemeClr val="dk1"/>
                </a:solidFill>
                <a:latin typeface="DM Sans"/>
                <a:ea typeface="DM Sans"/>
                <a:cs typeface="DM Sans"/>
                <a:sym typeface="DM Sans"/>
              </a:rPr>
              <a:t>La navegación es importante para los buscadores</a:t>
            </a:r>
            <a:endParaRPr b="1" i="0" sz="3900" u="none" cap="none" strike="noStrike">
              <a:solidFill>
                <a:schemeClr val="dk1"/>
              </a:solidFill>
              <a:latin typeface="DM Sans"/>
              <a:ea typeface="DM Sans"/>
              <a:cs typeface="DM Sans"/>
              <a:sym typeface="DM Sans"/>
            </a:endParaRPr>
          </a:p>
        </p:txBody>
      </p:sp>
      <p:sp>
        <p:nvSpPr>
          <p:cNvPr id="853" name="Google Shape;853;p107"/>
          <p:cNvSpPr txBox="1"/>
          <p:nvPr/>
        </p:nvSpPr>
        <p:spPr>
          <a:xfrm>
            <a:off x="476250" y="1914700"/>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navegación de un sitio web es importante por tres motivos: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Ayuda a los visitantes a encontrar rápidamente el contenido que buscan.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Contribuye a que los buscadores comprendan qué contenido considera importante el webmaster.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Aunque los resultados de búsqueda de Google muestran información a nivel de página, a Google también le gusta saber, en términos generales, qué función tiene una página en el conjunto del sitio web.</a:t>
            </a:r>
            <a:endParaRPr sz="1350">
              <a:latin typeface="DM Sans"/>
              <a:ea typeface="DM Sans"/>
              <a:cs typeface="DM Sans"/>
              <a:sym typeface="DM Sans"/>
            </a:endParaRPr>
          </a:p>
        </p:txBody>
      </p:sp>
      <p:pic>
        <p:nvPicPr>
          <p:cNvPr id="854" name="Google Shape;854;p107"/>
          <p:cNvPicPr preferRelativeResize="0"/>
          <p:nvPr/>
        </p:nvPicPr>
        <p:blipFill>
          <a:blip r:embed="rId3">
            <a:alphaModFix/>
          </a:blip>
          <a:stretch>
            <a:fillRect/>
          </a:stretch>
        </p:blipFill>
        <p:spPr>
          <a:xfrm>
            <a:off x="5347493" y="1796150"/>
            <a:ext cx="2752132" cy="2470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8"/>
          <p:cNvSpPr txBox="1"/>
          <p:nvPr/>
        </p:nvSpPr>
        <p:spPr>
          <a:xfrm>
            <a:off x="457725" y="468325"/>
            <a:ext cx="7243200" cy="126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900">
                <a:solidFill>
                  <a:schemeClr val="dk1"/>
                </a:solidFill>
                <a:latin typeface="DM Sans"/>
                <a:ea typeface="DM Sans"/>
                <a:cs typeface="DM Sans"/>
                <a:sym typeface="DM Sans"/>
              </a:rPr>
              <a:t>Planifica la navegación a partir de la página principal</a:t>
            </a:r>
            <a:endParaRPr b="1" i="0" sz="3900" u="none" cap="none" strike="noStrike">
              <a:solidFill>
                <a:schemeClr val="dk1"/>
              </a:solidFill>
              <a:latin typeface="DM Sans"/>
              <a:ea typeface="DM Sans"/>
              <a:cs typeface="DM Sans"/>
              <a:sym typeface="DM Sans"/>
            </a:endParaRPr>
          </a:p>
        </p:txBody>
      </p:sp>
      <p:sp>
        <p:nvSpPr>
          <p:cNvPr id="860" name="Google Shape;860;p108"/>
          <p:cNvSpPr txBox="1"/>
          <p:nvPr/>
        </p:nvSpPr>
        <p:spPr>
          <a:xfrm>
            <a:off x="476250" y="191470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Todos los sitios web tienen una página principal o de inicio, que suele ser la página más visitada y el punto de partida de navegación.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Debes pensar en cómo los visitantes van a ir de la página principal (de inicio), a una página con contenido más específico.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861" name="Google Shape;861;p108"/>
          <p:cNvPicPr preferRelativeResize="0"/>
          <p:nvPr/>
        </p:nvPicPr>
        <p:blipFill>
          <a:blip r:embed="rId3">
            <a:alphaModFix/>
          </a:blip>
          <a:stretch>
            <a:fillRect/>
          </a:stretch>
        </p:blipFill>
        <p:spPr>
          <a:xfrm>
            <a:off x="5414775" y="2086938"/>
            <a:ext cx="3111225" cy="1502625"/>
          </a:xfrm>
          <a:prstGeom prst="rect">
            <a:avLst/>
          </a:prstGeom>
          <a:noFill/>
          <a:ln>
            <a:noFill/>
          </a:ln>
        </p:spPr>
      </p:pic>
      <p:sp>
        <p:nvSpPr>
          <p:cNvPr id="862" name="Google Shape;862;p108"/>
          <p:cNvSpPr txBox="1"/>
          <p:nvPr/>
        </p:nvSpPr>
        <p:spPr>
          <a:xfrm>
            <a:off x="584275" y="3589575"/>
            <a:ext cx="4730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¿Recuerdan lo que vimos en la parte de los enlaces? </a:t>
            </a:r>
            <a:endParaRPr sz="1350">
              <a:highlight>
                <a:schemeClr val="accent6"/>
              </a:highlight>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 una estructura de directorio simple</a:t>
            </a:r>
            <a:endParaRPr b="1" i="0" sz="4000" u="none" cap="none" strike="noStrike">
              <a:solidFill>
                <a:schemeClr val="dk1"/>
              </a:solidFill>
              <a:latin typeface="DM Sans"/>
              <a:ea typeface="DM Sans"/>
              <a:cs typeface="DM Sans"/>
              <a:sym typeface="DM Sans"/>
            </a:endParaRPr>
          </a:p>
        </p:txBody>
      </p:sp>
      <p:sp>
        <p:nvSpPr>
          <p:cNvPr id="868" name="Google Shape;868;p109"/>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Utiliza una estructura de directorios que organice bien el contenido y permita que los visitantes identifiquen dónde se encuentran con facilidad. Prueba indicar el tipo de contenido que se incluye en una URL con la estructura de directorios.</a:t>
            </a:r>
            <a:endParaRPr sz="1350">
              <a:latin typeface="DM Sans"/>
              <a:ea typeface="DM Sans"/>
              <a:cs typeface="DM Sans"/>
              <a:sym typeface="DM Sans"/>
            </a:endParaRPr>
          </a:p>
        </p:txBody>
      </p:sp>
      <p:sp>
        <p:nvSpPr>
          <p:cNvPr id="869" name="Google Shape;869;p109"/>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Evitar: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Tener un anidamiento de subdirectorios profundo como ".../dir1/dir2/dir3/dir4/dir5/dir6/página.html".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Utilizar nombres de directorios que no tengan relación con el contenido de estos.</a:t>
            </a:r>
            <a:endParaRPr sz="1350">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0"/>
          <p:cNvSpPr txBox="1"/>
          <p:nvPr/>
        </p:nvSpPr>
        <p:spPr>
          <a:xfrm>
            <a:off x="476250" y="345975"/>
            <a:ext cx="80205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400">
                <a:solidFill>
                  <a:schemeClr val="lt1"/>
                </a:solidFill>
                <a:latin typeface="DM Sans"/>
                <a:ea typeface="DM Sans"/>
                <a:cs typeface="DM Sans"/>
                <a:sym typeface="DM Sans"/>
              </a:rPr>
              <a:t>Utiliza ”Listas de ruta de exploración”</a:t>
            </a:r>
            <a:endParaRPr b="1" i="0" sz="3400" u="none" cap="none" strike="noStrike">
              <a:solidFill>
                <a:schemeClr val="lt1"/>
              </a:solidFill>
              <a:latin typeface="DM Sans"/>
              <a:ea typeface="DM Sans"/>
              <a:cs typeface="DM Sans"/>
              <a:sym typeface="DM Sans"/>
            </a:endParaRPr>
          </a:p>
        </p:txBody>
      </p:sp>
      <p:pic>
        <p:nvPicPr>
          <p:cNvPr id="876" name="Google Shape;876;p110"/>
          <p:cNvPicPr preferRelativeResize="0"/>
          <p:nvPr/>
        </p:nvPicPr>
        <p:blipFill>
          <a:blip r:embed="rId3">
            <a:alphaModFix/>
          </a:blip>
          <a:stretch>
            <a:fillRect/>
          </a:stretch>
        </p:blipFill>
        <p:spPr>
          <a:xfrm>
            <a:off x="964725" y="2503825"/>
            <a:ext cx="7214574" cy="1501125"/>
          </a:xfrm>
          <a:prstGeom prst="rect">
            <a:avLst/>
          </a:prstGeom>
          <a:noFill/>
          <a:ln>
            <a:noFill/>
          </a:ln>
        </p:spPr>
      </p:pic>
      <p:sp>
        <p:nvSpPr>
          <p:cNvPr id="877" name="Google Shape;877;p110"/>
          <p:cNvSpPr txBox="1"/>
          <p:nvPr/>
        </p:nvSpPr>
        <p:spPr>
          <a:xfrm>
            <a:off x="964725" y="1471100"/>
            <a:ext cx="7359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ruta de exploración (también llamada breadcrumb) es una fila de enlaces internos, situada en la parte superior o inferior de una página, que permite a los visitantes volver rápidamente a una sección anterior, o a la página de inicio.</a:t>
            </a:r>
            <a:endParaRPr sz="1350">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Mapa de sitio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12"/>
          <p:cNvPicPr preferRelativeResize="0"/>
          <p:nvPr/>
        </p:nvPicPr>
        <p:blipFill rotWithShape="1">
          <a:blip r:embed="rId3">
            <a:alphaModFix/>
          </a:blip>
          <a:srcRect b="53503" l="0" r="0" t="0"/>
          <a:stretch/>
        </p:blipFill>
        <p:spPr>
          <a:xfrm>
            <a:off x="5334400" y="0"/>
            <a:ext cx="3809601" cy="5143498"/>
          </a:xfrm>
          <a:prstGeom prst="rect">
            <a:avLst/>
          </a:prstGeom>
          <a:noFill/>
          <a:ln>
            <a:noFill/>
          </a:ln>
        </p:spPr>
      </p:pic>
      <p:sp>
        <p:nvSpPr>
          <p:cNvPr id="888" name="Google Shape;888;p112"/>
          <p:cNvSpPr txBox="1"/>
          <p:nvPr/>
        </p:nvSpPr>
        <p:spPr>
          <a:xfrm>
            <a:off x="549525" y="650725"/>
            <a:ext cx="4987200" cy="1237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Crea un mapa de navegación sencilla</a:t>
            </a:r>
            <a:endParaRPr b="1" i="0" sz="3800" u="none" cap="none" strike="noStrike">
              <a:solidFill>
                <a:schemeClr val="dk1"/>
              </a:solidFill>
              <a:latin typeface="DM Sans"/>
              <a:ea typeface="DM Sans"/>
              <a:cs typeface="DM Sans"/>
              <a:sym typeface="DM Sans"/>
            </a:endParaRPr>
          </a:p>
        </p:txBody>
      </p:sp>
      <p:pic>
        <p:nvPicPr>
          <p:cNvPr id="889" name="Google Shape;889;p11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90" name="Google Shape;890;p112"/>
          <p:cNvSpPr txBox="1"/>
          <p:nvPr/>
        </p:nvSpPr>
        <p:spPr>
          <a:xfrm>
            <a:off x="549525" y="2192900"/>
            <a:ext cx="4785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 mapa de sitio es una página sencilla de un sitio web que muestra su estructura, y normalmente consiste en una </a:t>
            </a:r>
            <a:r>
              <a:rPr b="1" lang="es" sz="1350">
                <a:latin typeface="DM Sans"/>
                <a:ea typeface="DM Sans"/>
                <a:cs typeface="DM Sans"/>
                <a:sym typeface="DM Sans"/>
              </a:rPr>
              <a:t>lista jerárquica de las páginas que se incluyen en este</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posible que los visitantes la consulten si no pueden encontrar algunas páginas del sitio web. Los buscadores también la visitan.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Sistema para buscadores</a:t>
            </a:r>
            <a:endParaRPr b="1" i="0" sz="4000" u="none" cap="none" strike="noStrike">
              <a:solidFill>
                <a:schemeClr val="dk1"/>
              </a:solidFill>
              <a:latin typeface="DM Sans"/>
              <a:ea typeface="DM Sans"/>
              <a:cs typeface="DM Sans"/>
              <a:sym typeface="DM Sans"/>
            </a:endParaRPr>
          </a:p>
        </p:txBody>
      </p:sp>
      <p:sp>
        <p:nvSpPr>
          <p:cNvPr id="896" name="Google Shape;896;p113"/>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Crea una página de navegación para los usuarios y un sitemap para los buscadores.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aprovechar los buscadores, crea un archivo de sitemap en formato XML que incluya todas las URL relevantes del sitio web. De este modo, los buscadores descubrirán las páginas. Utiliza </a:t>
            </a:r>
            <a:r>
              <a:rPr lang="es" sz="1350" u="sng">
                <a:solidFill>
                  <a:schemeClr val="hlink"/>
                </a:solidFill>
                <a:latin typeface="DM Sans"/>
                <a:ea typeface="DM Sans"/>
                <a:cs typeface="DM Sans"/>
                <a:sym typeface="DM Sans"/>
                <a:hlinkClick r:id="rId3"/>
              </a:rPr>
              <a:t>XML sitemaps</a:t>
            </a:r>
            <a:endParaRPr sz="1350">
              <a:latin typeface="DM Sans"/>
              <a:ea typeface="DM Sans"/>
              <a:cs typeface="DM Sans"/>
              <a:sym typeface="DM Sans"/>
            </a:endParaRPr>
          </a:p>
        </p:txBody>
      </p:sp>
      <p:sp>
        <p:nvSpPr>
          <p:cNvPr id="897" name="Google Shape;897;p11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Evitar: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Que tu página de navegación quede obsoleta o incluya enlaces rotos.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Que sólo enumere las páginas sin organizarlas (como ser por tema).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98" name="Google Shape;898;p113"/>
          <p:cNvSpPr txBox="1"/>
          <p:nvPr/>
        </p:nvSpPr>
        <p:spPr>
          <a:xfrm>
            <a:off x="367400" y="4531175"/>
            <a:ext cx="392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Fuente: </a:t>
            </a:r>
            <a:r>
              <a:rPr lang="es" sz="1100" u="sng">
                <a:solidFill>
                  <a:srgbClr val="0097A7"/>
                </a:solidFill>
                <a:latin typeface="DM Sans"/>
                <a:ea typeface="DM Sans"/>
                <a:cs typeface="DM Sans"/>
                <a:sym typeface="DM Sans"/>
                <a:hlinkClick r:id="rId4">
                  <a:extLst>
                    <a:ext uri="{A12FA001-AC4F-418D-AE19-62706E023703}">
                      <ahyp:hlinkClr val="tx"/>
                    </a:ext>
                  </a:extLst>
                </a:hlinkClick>
              </a:rPr>
              <a:t>https://developers.google.com/</a:t>
            </a:r>
            <a:r>
              <a:rPr lang="es" sz="1100">
                <a:latin typeface="DM Sans"/>
                <a:ea typeface="DM Sans"/>
                <a:cs typeface="DM Sans"/>
                <a:sym typeface="DM Sans"/>
              </a:rPr>
              <a:t> </a:t>
            </a:r>
            <a:endParaRPr sz="11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